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556" r:id="rId2"/>
    <p:sldId id="521" r:id="rId3"/>
    <p:sldId id="563" r:id="rId4"/>
    <p:sldId id="574" r:id="rId5"/>
    <p:sldId id="575" r:id="rId6"/>
    <p:sldId id="576" r:id="rId7"/>
    <p:sldId id="577" r:id="rId8"/>
    <p:sldId id="578" r:id="rId9"/>
    <p:sldId id="579" r:id="rId10"/>
    <p:sldId id="580" r:id="rId11"/>
    <p:sldId id="581" r:id="rId12"/>
    <p:sldId id="582" r:id="rId13"/>
    <p:sldId id="583" r:id="rId14"/>
    <p:sldId id="584" r:id="rId15"/>
    <p:sldId id="585" r:id="rId16"/>
    <p:sldId id="586" r:id="rId17"/>
    <p:sldId id="587" r:id="rId18"/>
    <p:sldId id="588" r:id="rId19"/>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 initials="A"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1B26"/>
    <a:srgbClr val="003399"/>
    <a:srgbClr val="185C65"/>
    <a:srgbClr val="178686"/>
    <a:srgbClr val="1841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029" autoAdjust="0"/>
    <p:restoredTop sz="94591" autoAdjust="0"/>
  </p:normalViewPr>
  <p:slideViewPr>
    <p:cSldViewPr snapToGrid="0">
      <p:cViewPr varScale="1">
        <p:scale>
          <a:sx n="74" d="100"/>
          <a:sy n="74" d="100"/>
        </p:scale>
        <p:origin x="1074" y="54"/>
      </p:cViewPr>
      <p:guideLst>
        <p:guide orient="horz" pos="2160"/>
        <p:guide pos="3840"/>
      </p:guideLst>
    </p:cSldViewPr>
  </p:slideViewPr>
  <p:notesTextViewPr>
    <p:cViewPr>
      <p:scale>
        <a:sx n="1" d="1"/>
        <a:sy n="1" d="1"/>
      </p:scale>
      <p:origin x="0" y="0"/>
    </p:cViewPr>
  </p:notesTextViewPr>
  <p:sorterViewPr>
    <p:cViewPr>
      <p:scale>
        <a:sx n="60" d="100"/>
        <a:sy n="60" d="100"/>
      </p:scale>
      <p:origin x="0" y="0"/>
    </p:cViewPr>
  </p:sorter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8"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726253-D802-4A34-9B04-82E0A972DC27}"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es-CL"/>
        </a:p>
      </dgm:t>
    </dgm:pt>
    <dgm:pt modelId="{B5B0FE65-83BA-4A5B-96F8-9E0F679D6A57}">
      <dgm:prSet phldrT="[Texto]"/>
      <dgm:spPr>
        <a:solidFill>
          <a:schemeClr val="tx2">
            <a:lumMod val="75000"/>
          </a:schemeClr>
        </a:solidFill>
      </dgm:spPr>
      <dgm:t>
        <a:bodyPr/>
        <a:lstStyle/>
        <a:p>
          <a:r>
            <a:rPr lang="es-CL" b="1" u="sng" dirty="0" smtClean="0"/>
            <a:t>ESTRUCTURALES</a:t>
          </a:r>
        </a:p>
        <a:p>
          <a:endParaRPr lang="es-CL" dirty="0" smtClean="0"/>
        </a:p>
        <a:p>
          <a:r>
            <a:rPr lang="en-US" dirty="0" smtClean="0"/>
            <a:t>Achieve </a:t>
          </a:r>
        </a:p>
        <a:p>
          <a:r>
            <a:rPr lang="en-US" dirty="0" smtClean="0"/>
            <a:t>Outcomes  </a:t>
          </a:r>
        </a:p>
        <a:p>
          <a:r>
            <a:rPr lang="en-US" dirty="0" err="1" smtClean="0"/>
            <a:t>Técnica</a:t>
          </a:r>
          <a:r>
            <a:rPr lang="en-US" dirty="0" smtClean="0"/>
            <a:t> smart  </a:t>
          </a:r>
        </a:p>
        <a:p>
          <a:r>
            <a:rPr lang="en-US" dirty="0" smtClean="0"/>
            <a:t>Grow </a:t>
          </a:r>
          <a:endParaRPr lang="es-CL" dirty="0"/>
        </a:p>
      </dgm:t>
    </dgm:pt>
    <dgm:pt modelId="{0FD209BB-1411-49A9-BC22-4ED3929DE5A0}" type="parTrans" cxnId="{15022C6C-7519-42B9-A579-469C97BE046A}">
      <dgm:prSet/>
      <dgm:spPr/>
      <dgm:t>
        <a:bodyPr/>
        <a:lstStyle/>
        <a:p>
          <a:endParaRPr lang="es-CL"/>
        </a:p>
      </dgm:t>
    </dgm:pt>
    <dgm:pt modelId="{8F1B52B0-F8E4-4091-9F6C-66D504E02E90}" type="sibTrans" cxnId="{15022C6C-7519-42B9-A579-469C97BE046A}">
      <dgm:prSet/>
      <dgm:spPr/>
      <dgm:t>
        <a:bodyPr/>
        <a:lstStyle/>
        <a:p>
          <a:endParaRPr lang="es-CL"/>
        </a:p>
      </dgm:t>
    </dgm:pt>
    <dgm:pt modelId="{86EFF964-FE6E-4571-A0C4-63F1A511B915}">
      <dgm:prSet phldrT="[Texto]"/>
      <dgm:spPr>
        <a:solidFill>
          <a:schemeClr val="accent1"/>
        </a:solidFill>
      </dgm:spPr>
      <dgm:t>
        <a:bodyPr/>
        <a:lstStyle/>
        <a:p>
          <a:r>
            <a:rPr lang="es-CL" b="1" u="sng" dirty="0" smtClean="0"/>
            <a:t>PERSONALES</a:t>
          </a:r>
        </a:p>
        <a:p>
          <a:endParaRPr lang="es-CL" dirty="0" smtClean="0"/>
        </a:p>
        <a:p>
          <a:r>
            <a:rPr lang="es-CL" dirty="0" smtClean="0"/>
            <a:t> Observación </a:t>
          </a:r>
        </a:p>
        <a:p>
          <a:r>
            <a:rPr lang="es-CL" dirty="0" smtClean="0"/>
            <a:t> Escucha activa</a:t>
          </a:r>
        </a:p>
        <a:p>
          <a:r>
            <a:rPr lang="es-CL" dirty="0" smtClean="0"/>
            <a:t>  </a:t>
          </a:r>
          <a:r>
            <a:rPr lang="es-CL" dirty="0" err="1" smtClean="0"/>
            <a:t>Rapport</a:t>
          </a:r>
          <a:endParaRPr lang="es-CL" dirty="0"/>
        </a:p>
      </dgm:t>
    </dgm:pt>
    <dgm:pt modelId="{D0AD433E-3FED-4DDD-8F3D-0ED9D02D5F29}" type="parTrans" cxnId="{E0FACFBF-1DBE-4AA2-811A-DCE4635DE87B}">
      <dgm:prSet/>
      <dgm:spPr/>
      <dgm:t>
        <a:bodyPr/>
        <a:lstStyle/>
        <a:p>
          <a:endParaRPr lang="es-CL"/>
        </a:p>
      </dgm:t>
    </dgm:pt>
    <dgm:pt modelId="{BB142C3F-B93D-43DF-8ABC-FCD12F131A86}" type="sibTrans" cxnId="{E0FACFBF-1DBE-4AA2-811A-DCE4635DE87B}">
      <dgm:prSet/>
      <dgm:spPr/>
      <dgm:t>
        <a:bodyPr/>
        <a:lstStyle/>
        <a:p>
          <a:endParaRPr lang="es-CL"/>
        </a:p>
      </dgm:t>
    </dgm:pt>
    <dgm:pt modelId="{1325596B-7DA8-410C-9732-96D75FFF036F}">
      <dgm:prSet phldrT="[Texto]"/>
      <dgm:spPr>
        <a:solidFill>
          <a:schemeClr val="accent2"/>
        </a:solidFill>
      </dgm:spPr>
      <dgm:t>
        <a:bodyPr/>
        <a:lstStyle/>
        <a:p>
          <a:r>
            <a:rPr lang="es-CL" b="1" u="sng" dirty="0" smtClean="0"/>
            <a:t>EXPLORATORIAS</a:t>
          </a:r>
        </a:p>
        <a:p>
          <a:endParaRPr lang="es-CL" dirty="0" smtClean="0"/>
        </a:p>
        <a:p>
          <a:r>
            <a:rPr lang="es-CL" dirty="0" smtClean="0"/>
            <a:t>Rueda de la vida</a:t>
          </a:r>
        </a:p>
        <a:p>
          <a:r>
            <a:rPr lang="es-CL" dirty="0" smtClean="0"/>
            <a:t> Escala de valores </a:t>
          </a:r>
        </a:p>
        <a:p>
          <a:r>
            <a:rPr lang="es-CL" dirty="0" err="1" smtClean="0"/>
            <a:t>Dafo</a:t>
          </a:r>
          <a:r>
            <a:rPr lang="es-CL" dirty="0" smtClean="0"/>
            <a:t> </a:t>
          </a:r>
        </a:p>
        <a:p>
          <a:r>
            <a:rPr lang="es-CL" dirty="0" err="1" smtClean="0"/>
            <a:t>Mbti</a:t>
          </a:r>
          <a:endParaRPr lang="es-CL" dirty="0"/>
        </a:p>
      </dgm:t>
    </dgm:pt>
    <dgm:pt modelId="{E169DB95-5CA0-43F7-9094-F8D8D5FE6CA0}" type="parTrans" cxnId="{8513A9CC-A6BE-409E-A18C-9A21BB6547B3}">
      <dgm:prSet/>
      <dgm:spPr/>
      <dgm:t>
        <a:bodyPr/>
        <a:lstStyle/>
        <a:p>
          <a:endParaRPr lang="es-CL"/>
        </a:p>
      </dgm:t>
    </dgm:pt>
    <dgm:pt modelId="{7B95A5A7-A041-4EA0-B338-0F6C54D5EB85}" type="sibTrans" cxnId="{8513A9CC-A6BE-409E-A18C-9A21BB6547B3}">
      <dgm:prSet/>
      <dgm:spPr/>
      <dgm:t>
        <a:bodyPr/>
        <a:lstStyle/>
        <a:p>
          <a:endParaRPr lang="es-CL"/>
        </a:p>
      </dgm:t>
    </dgm:pt>
    <dgm:pt modelId="{2896E2C2-98D8-42D0-8B32-7E368F8F0AD8}">
      <dgm:prSet/>
      <dgm:spPr>
        <a:solidFill>
          <a:schemeClr val="accent3"/>
        </a:solidFill>
      </dgm:spPr>
      <dgm:t>
        <a:bodyPr/>
        <a:lstStyle/>
        <a:p>
          <a:r>
            <a:rPr lang="es-CL" b="1" u="sng" dirty="0" smtClean="0"/>
            <a:t>DE APRENDIZAJE</a:t>
          </a:r>
        </a:p>
        <a:p>
          <a:endParaRPr lang="es-CL" dirty="0" smtClean="0"/>
        </a:p>
        <a:p>
          <a:r>
            <a:rPr lang="es-CL" dirty="0" smtClean="0"/>
            <a:t>Modelado </a:t>
          </a:r>
        </a:p>
        <a:p>
          <a:r>
            <a:rPr lang="es-CL" dirty="0" smtClean="0"/>
            <a:t>Andamiaje</a:t>
          </a:r>
        </a:p>
        <a:p>
          <a:r>
            <a:rPr lang="es-CL" dirty="0" smtClean="0"/>
            <a:t> Moldeamiento </a:t>
          </a:r>
        </a:p>
        <a:p>
          <a:r>
            <a:rPr lang="es-CL" dirty="0" smtClean="0"/>
            <a:t>Toma de decisiones</a:t>
          </a:r>
        </a:p>
        <a:p>
          <a:endParaRPr lang="es-CL" dirty="0"/>
        </a:p>
      </dgm:t>
    </dgm:pt>
    <dgm:pt modelId="{93A4162A-F57A-42ED-83FE-2044E965BB82}" type="parTrans" cxnId="{E2D49BEC-86C4-4CF9-9159-C1F8CEE58331}">
      <dgm:prSet/>
      <dgm:spPr/>
      <dgm:t>
        <a:bodyPr/>
        <a:lstStyle/>
        <a:p>
          <a:endParaRPr lang="es-CL"/>
        </a:p>
      </dgm:t>
    </dgm:pt>
    <dgm:pt modelId="{6F5E9C29-1C35-4C98-941E-89E11036FD62}" type="sibTrans" cxnId="{E2D49BEC-86C4-4CF9-9159-C1F8CEE58331}">
      <dgm:prSet/>
      <dgm:spPr/>
      <dgm:t>
        <a:bodyPr/>
        <a:lstStyle/>
        <a:p>
          <a:endParaRPr lang="es-CL"/>
        </a:p>
      </dgm:t>
    </dgm:pt>
    <dgm:pt modelId="{DBB4E85D-ED3B-4267-B604-271C1B58C4EB}" type="pres">
      <dgm:prSet presAssocID="{39726253-D802-4A34-9B04-82E0A972DC27}" presName="diagram" presStyleCnt="0">
        <dgm:presLayoutVars>
          <dgm:dir/>
          <dgm:resizeHandles val="exact"/>
        </dgm:presLayoutVars>
      </dgm:prSet>
      <dgm:spPr/>
      <dgm:t>
        <a:bodyPr/>
        <a:lstStyle/>
        <a:p>
          <a:endParaRPr lang="es-CL"/>
        </a:p>
      </dgm:t>
    </dgm:pt>
    <dgm:pt modelId="{B7717F9E-28D3-4ADE-B65C-8EA0F647AA47}" type="pres">
      <dgm:prSet presAssocID="{B5B0FE65-83BA-4A5B-96F8-9E0F679D6A57}" presName="node" presStyleLbl="node1" presStyleIdx="0" presStyleCnt="4">
        <dgm:presLayoutVars>
          <dgm:bulletEnabled val="1"/>
        </dgm:presLayoutVars>
      </dgm:prSet>
      <dgm:spPr/>
      <dgm:t>
        <a:bodyPr/>
        <a:lstStyle/>
        <a:p>
          <a:endParaRPr lang="es-CL"/>
        </a:p>
      </dgm:t>
    </dgm:pt>
    <dgm:pt modelId="{B22C858E-2435-4F85-95E0-F1D110E26C8A}" type="pres">
      <dgm:prSet presAssocID="{8F1B52B0-F8E4-4091-9F6C-66D504E02E90}" presName="sibTrans" presStyleCnt="0"/>
      <dgm:spPr/>
    </dgm:pt>
    <dgm:pt modelId="{5E7ABA45-906C-4F9A-877A-C2FCE47F67AB}" type="pres">
      <dgm:prSet presAssocID="{86EFF964-FE6E-4571-A0C4-63F1A511B915}" presName="node" presStyleLbl="node1" presStyleIdx="1" presStyleCnt="4">
        <dgm:presLayoutVars>
          <dgm:bulletEnabled val="1"/>
        </dgm:presLayoutVars>
      </dgm:prSet>
      <dgm:spPr/>
      <dgm:t>
        <a:bodyPr/>
        <a:lstStyle/>
        <a:p>
          <a:endParaRPr lang="es-CL"/>
        </a:p>
      </dgm:t>
    </dgm:pt>
    <dgm:pt modelId="{DB96F415-CEAE-42A8-9CED-FD1FBF13467C}" type="pres">
      <dgm:prSet presAssocID="{BB142C3F-B93D-43DF-8ABC-FCD12F131A86}" presName="sibTrans" presStyleCnt="0"/>
      <dgm:spPr/>
    </dgm:pt>
    <dgm:pt modelId="{81D0DF2E-618D-4591-BD9B-5EFD005C5F18}" type="pres">
      <dgm:prSet presAssocID="{1325596B-7DA8-410C-9732-96D75FFF036F}" presName="node" presStyleLbl="node1" presStyleIdx="2" presStyleCnt="4">
        <dgm:presLayoutVars>
          <dgm:bulletEnabled val="1"/>
        </dgm:presLayoutVars>
      </dgm:prSet>
      <dgm:spPr/>
      <dgm:t>
        <a:bodyPr/>
        <a:lstStyle/>
        <a:p>
          <a:endParaRPr lang="es-CL"/>
        </a:p>
      </dgm:t>
    </dgm:pt>
    <dgm:pt modelId="{F46F3D3A-78FB-4816-BA0F-57F6D381B893}" type="pres">
      <dgm:prSet presAssocID="{7B95A5A7-A041-4EA0-B338-0F6C54D5EB85}" presName="sibTrans" presStyleCnt="0"/>
      <dgm:spPr/>
    </dgm:pt>
    <dgm:pt modelId="{B4D433F0-BE63-47E1-985E-DBC074AE8D0C}" type="pres">
      <dgm:prSet presAssocID="{2896E2C2-98D8-42D0-8B32-7E368F8F0AD8}" presName="node" presStyleLbl="node1" presStyleIdx="3" presStyleCnt="4">
        <dgm:presLayoutVars>
          <dgm:bulletEnabled val="1"/>
        </dgm:presLayoutVars>
      </dgm:prSet>
      <dgm:spPr/>
      <dgm:t>
        <a:bodyPr/>
        <a:lstStyle/>
        <a:p>
          <a:endParaRPr lang="es-CL"/>
        </a:p>
      </dgm:t>
    </dgm:pt>
  </dgm:ptLst>
  <dgm:cxnLst>
    <dgm:cxn modelId="{8513A9CC-A6BE-409E-A18C-9A21BB6547B3}" srcId="{39726253-D802-4A34-9B04-82E0A972DC27}" destId="{1325596B-7DA8-410C-9732-96D75FFF036F}" srcOrd="2" destOrd="0" parTransId="{E169DB95-5CA0-43F7-9094-F8D8D5FE6CA0}" sibTransId="{7B95A5A7-A041-4EA0-B338-0F6C54D5EB85}"/>
    <dgm:cxn modelId="{EAC178C9-C52A-4301-B2F9-7D0CA69B11E7}" type="presOf" srcId="{2896E2C2-98D8-42D0-8B32-7E368F8F0AD8}" destId="{B4D433F0-BE63-47E1-985E-DBC074AE8D0C}" srcOrd="0" destOrd="0" presId="urn:microsoft.com/office/officeart/2005/8/layout/default"/>
    <dgm:cxn modelId="{E2D49BEC-86C4-4CF9-9159-C1F8CEE58331}" srcId="{39726253-D802-4A34-9B04-82E0A972DC27}" destId="{2896E2C2-98D8-42D0-8B32-7E368F8F0AD8}" srcOrd="3" destOrd="0" parTransId="{93A4162A-F57A-42ED-83FE-2044E965BB82}" sibTransId="{6F5E9C29-1C35-4C98-941E-89E11036FD62}"/>
    <dgm:cxn modelId="{FE296E0E-FCDE-473F-8E58-0E2955E8CEAF}" type="presOf" srcId="{39726253-D802-4A34-9B04-82E0A972DC27}" destId="{DBB4E85D-ED3B-4267-B604-271C1B58C4EB}" srcOrd="0" destOrd="0" presId="urn:microsoft.com/office/officeart/2005/8/layout/default"/>
    <dgm:cxn modelId="{BD91DDE5-F825-4B98-9DF0-07AC2E39C4BB}" type="presOf" srcId="{1325596B-7DA8-410C-9732-96D75FFF036F}" destId="{81D0DF2E-618D-4591-BD9B-5EFD005C5F18}" srcOrd="0" destOrd="0" presId="urn:microsoft.com/office/officeart/2005/8/layout/default"/>
    <dgm:cxn modelId="{2D610B49-6CE3-49B1-A194-BAB0413E5668}" type="presOf" srcId="{B5B0FE65-83BA-4A5B-96F8-9E0F679D6A57}" destId="{B7717F9E-28D3-4ADE-B65C-8EA0F647AA47}" srcOrd="0" destOrd="0" presId="urn:microsoft.com/office/officeart/2005/8/layout/default"/>
    <dgm:cxn modelId="{15022C6C-7519-42B9-A579-469C97BE046A}" srcId="{39726253-D802-4A34-9B04-82E0A972DC27}" destId="{B5B0FE65-83BA-4A5B-96F8-9E0F679D6A57}" srcOrd="0" destOrd="0" parTransId="{0FD209BB-1411-49A9-BC22-4ED3929DE5A0}" sibTransId="{8F1B52B0-F8E4-4091-9F6C-66D504E02E90}"/>
    <dgm:cxn modelId="{E0FACFBF-1DBE-4AA2-811A-DCE4635DE87B}" srcId="{39726253-D802-4A34-9B04-82E0A972DC27}" destId="{86EFF964-FE6E-4571-A0C4-63F1A511B915}" srcOrd="1" destOrd="0" parTransId="{D0AD433E-3FED-4DDD-8F3D-0ED9D02D5F29}" sibTransId="{BB142C3F-B93D-43DF-8ABC-FCD12F131A86}"/>
    <dgm:cxn modelId="{A92AC55C-E52A-4CC3-BCFF-4E268FE0388A}" type="presOf" srcId="{86EFF964-FE6E-4571-A0C4-63F1A511B915}" destId="{5E7ABA45-906C-4F9A-877A-C2FCE47F67AB}" srcOrd="0" destOrd="0" presId="urn:microsoft.com/office/officeart/2005/8/layout/default"/>
    <dgm:cxn modelId="{4BF46972-3B9A-4AB6-9EBE-5E9E43AB9CF8}" type="presParOf" srcId="{DBB4E85D-ED3B-4267-B604-271C1B58C4EB}" destId="{B7717F9E-28D3-4ADE-B65C-8EA0F647AA47}" srcOrd="0" destOrd="0" presId="urn:microsoft.com/office/officeart/2005/8/layout/default"/>
    <dgm:cxn modelId="{8E9FE365-7809-414F-B72D-EDF72FA7532B}" type="presParOf" srcId="{DBB4E85D-ED3B-4267-B604-271C1B58C4EB}" destId="{B22C858E-2435-4F85-95E0-F1D110E26C8A}" srcOrd="1" destOrd="0" presId="urn:microsoft.com/office/officeart/2005/8/layout/default"/>
    <dgm:cxn modelId="{CD413ED9-7F7F-468A-8A40-74846BCFE29F}" type="presParOf" srcId="{DBB4E85D-ED3B-4267-B604-271C1B58C4EB}" destId="{5E7ABA45-906C-4F9A-877A-C2FCE47F67AB}" srcOrd="2" destOrd="0" presId="urn:microsoft.com/office/officeart/2005/8/layout/default"/>
    <dgm:cxn modelId="{59EFE9B1-82C4-4D7C-9714-D298F9A7158C}" type="presParOf" srcId="{DBB4E85D-ED3B-4267-B604-271C1B58C4EB}" destId="{DB96F415-CEAE-42A8-9CED-FD1FBF13467C}" srcOrd="3" destOrd="0" presId="urn:microsoft.com/office/officeart/2005/8/layout/default"/>
    <dgm:cxn modelId="{73CF2294-8559-444A-B710-BBCB719328F4}" type="presParOf" srcId="{DBB4E85D-ED3B-4267-B604-271C1B58C4EB}" destId="{81D0DF2E-618D-4591-BD9B-5EFD005C5F18}" srcOrd="4" destOrd="0" presId="urn:microsoft.com/office/officeart/2005/8/layout/default"/>
    <dgm:cxn modelId="{EF64E644-22B8-44A0-B9F7-7DB30961CED4}" type="presParOf" srcId="{DBB4E85D-ED3B-4267-B604-271C1B58C4EB}" destId="{F46F3D3A-78FB-4816-BA0F-57F6D381B893}" srcOrd="5" destOrd="0" presId="urn:microsoft.com/office/officeart/2005/8/layout/default"/>
    <dgm:cxn modelId="{8B0080E2-B999-44C5-AE71-26A8864B61BF}" type="presParOf" srcId="{DBB4E85D-ED3B-4267-B604-271C1B58C4EB}" destId="{B4D433F0-BE63-47E1-985E-DBC074AE8D0C}"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68BF16-1C63-45D3-BAFE-420D4A938283}" type="doc">
      <dgm:prSet loTypeId="urn:microsoft.com/office/officeart/2005/8/layout/radial5" loCatId="cycle" qsTypeId="urn:microsoft.com/office/officeart/2005/8/quickstyle/simple1" qsCatId="simple" csTypeId="urn:microsoft.com/office/officeart/2005/8/colors/colorful2" csCatId="colorful" phldr="1"/>
      <dgm:spPr/>
      <dgm:t>
        <a:bodyPr/>
        <a:lstStyle/>
        <a:p>
          <a:endParaRPr lang="es-CL"/>
        </a:p>
      </dgm:t>
    </dgm:pt>
    <dgm:pt modelId="{F85BBDCA-078E-4985-8803-A8ABCF34B03E}">
      <dgm:prSet phldrT="[Texto]">
        <dgm:style>
          <a:lnRef idx="2">
            <a:schemeClr val="accent4">
              <a:shade val="50000"/>
            </a:schemeClr>
          </a:lnRef>
          <a:fillRef idx="1">
            <a:schemeClr val="accent4"/>
          </a:fillRef>
          <a:effectRef idx="0">
            <a:schemeClr val="accent4"/>
          </a:effectRef>
          <a:fontRef idx="minor">
            <a:schemeClr val="lt1"/>
          </a:fontRef>
        </dgm:style>
      </dgm:prSet>
      <dgm:spPr/>
      <dgm:t>
        <a:bodyPr/>
        <a:lstStyle/>
        <a:p>
          <a:r>
            <a:rPr lang="es-CL" dirty="0" smtClean="0"/>
            <a:t>COACHING</a:t>
          </a:r>
          <a:endParaRPr lang="es-CL" dirty="0"/>
        </a:p>
      </dgm:t>
    </dgm:pt>
    <dgm:pt modelId="{CE995727-AFDA-4EAD-926D-E4450D48B124}" type="parTrans" cxnId="{61A3468C-4B46-4C10-BB49-88315A17FDCD}">
      <dgm:prSet/>
      <dgm:spPr/>
      <dgm:t>
        <a:bodyPr/>
        <a:lstStyle/>
        <a:p>
          <a:endParaRPr lang="es-CL"/>
        </a:p>
      </dgm:t>
    </dgm:pt>
    <dgm:pt modelId="{79E5DF02-B783-4511-AA67-A5AE99FD3F11}" type="sibTrans" cxnId="{61A3468C-4B46-4C10-BB49-88315A17FDCD}">
      <dgm:prSet/>
      <dgm:spPr/>
      <dgm:t>
        <a:bodyPr/>
        <a:lstStyle/>
        <a:p>
          <a:endParaRPr lang="es-CL"/>
        </a:p>
      </dgm:t>
    </dgm:pt>
    <dgm:pt modelId="{48711F74-0976-4DD1-AFFB-A9D8E6AED28F}">
      <dgm:prSet phldrT="[Texto]" custT="1"/>
      <dgm:spPr>
        <a:solidFill>
          <a:schemeClr val="tx2"/>
        </a:solidFill>
      </dgm:spPr>
      <dgm:t>
        <a:bodyPr/>
        <a:lstStyle/>
        <a:p>
          <a:r>
            <a:rPr lang="es-CL" sz="1400" dirty="0" smtClean="0"/>
            <a:t>Acción</a:t>
          </a:r>
          <a:endParaRPr lang="es-CL" sz="1400" dirty="0"/>
        </a:p>
      </dgm:t>
    </dgm:pt>
    <dgm:pt modelId="{64C5107C-EF47-4FC4-81B4-413A22EF76FD}" type="parTrans" cxnId="{7F3ACEE6-AEC7-4604-8819-91F9D4CBEC21}">
      <dgm:prSet/>
      <dgm:spPr>
        <a:solidFill>
          <a:schemeClr val="tx2">
            <a:lumMod val="50000"/>
          </a:schemeClr>
        </a:solidFill>
      </dgm:spPr>
      <dgm:t>
        <a:bodyPr/>
        <a:lstStyle/>
        <a:p>
          <a:endParaRPr lang="es-CL"/>
        </a:p>
      </dgm:t>
    </dgm:pt>
    <dgm:pt modelId="{392F677B-DE5E-40C2-9A6D-F2A56FAD9182}" type="sibTrans" cxnId="{7F3ACEE6-AEC7-4604-8819-91F9D4CBEC21}">
      <dgm:prSet/>
      <dgm:spPr/>
      <dgm:t>
        <a:bodyPr/>
        <a:lstStyle/>
        <a:p>
          <a:endParaRPr lang="es-CL"/>
        </a:p>
      </dgm:t>
    </dgm:pt>
    <dgm:pt modelId="{144DA580-37FF-4857-8E2F-A5F64AD3F9EA}">
      <dgm:prSet phldrT="[Texto]" custT="1"/>
      <dgm:spPr>
        <a:solidFill>
          <a:schemeClr val="accent2"/>
        </a:solidFill>
      </dgm:spPr>
      <dgm:t>
        <a:bodyPr/>
        <a:lstStyle/>
        <a:p>
          <a:r>
            <a:rPr lang="es-CL" sz="1400" dirty="0" smtClean="0"/>
            <a:t>Metas </a:t>
          </a:r>
          <a:endParaRPr lang="es-CL" sz="1400" dirty="0"/>
        </a:p>
      </dgm:t>
    </dgm:pt>
    <dgm:pt modelId="{E784AEC0-C7C4-4263-BD94-84F39A612318}" type="parTrans" cxnId="{ECBAEE34-B089-4B64-AE5D-7ADDDA71B13C}">
      <dgm:prSet/>
      <dgm:spPr>
        <a:solidFill>
          <a:schemeClr val="accent2"/>
        </a:solidFill>
      </dgm:spPr>
      <dgm:t>
        <a:bodyPr/>
        <a:lstStyle/>
        <a:p>
          <a:endParaRPr lang="es-CL"/>
        </a:p>
      </dgm:t>
    </dgm:pt>
    <dgm:pt modelId="{4688BF0F-C990-46C6-8D04-2F268BC71F97}" type="sibTrans" cxnId="{ECBAEE34-B089-4B64-AE5D-7ADDDA71B13C}">
      <dgm:prSet/>
      <dgm:spPr/>
      <dgm:t>
        <a:bodyPr/>
        <a:lstStyle/>
        <a:p>
          <a:endParaRPr lang="es-CL"/>
        </a:p>
      </dgm:t>
    </dgm:pt>
    <dgm:pt modelId="{E80B7F50-B708-46DD-B796-AE4D93AE38AF}">
      <dgm:prSet phldrT="[Texto]" custT="1"/>
      <dgm:spPr>
        <a:solidFill>
          <a:schemeClr val="accent3">
            <a:lumMod val="50000"/>
          </a:schemeClr>
        </a:solidFill>
      </dgm:spPr>
      <dgm:t>
        <a:bodyPr/>
        <a:lstStyle/>
        <a:p>
          <a:r>
            <a:rPr lang="es-CL" sz="1400" dirty="0" smtClean="0"/>
            <a:t>Productividad</a:t>
          </a:r>
          <a:endParaRPr lang="es-CL" sz="1400" dirty="0"/>
        </a:p>
      </dgm:t>
    </dgm:pt>
    <dgm:pt modelId="{374F0F0B-CF18-46FE-8524-9B9AF526E704}" type="parTrans" cxnId="{DBCF69ED-BC6F-4D05-BFBA-5247C3D24CFB}">
      <dgm:prSet/>
      <dgm:spPr>
        <a:solidFill>
          <a:schemeClr val="accent3">
            <a:lumMod val="50000"/>
          </a:schemeClr>
        </a:solidFill>
      </dgm:spPr>
      <dgm:t>
        <a:bodyPr/>
        <a:lstStyle/>
        <a:p>
          <a:endParaRPr lang="es-CL"/>
        </a:p>
      </dgm:t>
    </dgm:pt>
    <dgm:pt modelId="{D8BB81C6-F743-4835-BA41-2E49828D1521}" type="sibTrans" cxnId="{DBCF69ED-BC6F-4D05-BFBA-5247C3D24CFB}">
      <dgm:prSet/>
      <dgm:spPr/>
      <dgm:t>
        <a:bodyPr/>
        <a:lstStyle/>
        <a:p>
          <a:endParaRPr lang="es-CL"/>
        </a:p>
      </dgm:t>
    </dgm:pt>
    <dgm:pt modelId="{C4F2AF56-FE9D-4375-8E73-51E198DCA05F}">
      <dgm:prSet phldrT="[Texto]" custT="1"/>
      <dgm:spPr>
        <a:solidFill>
          <a:schemeClr val="accent3"/>
        </a:solidFill>
      </dgm:spPr>
      <dgm:t>
        <a:bodyPr/>
        <a:lstStyle/>
        <a:p>
          <a:r>
            <a:rPr lang="es-CL" sz="1400" dirty="0" smtClean="0"/>
            <a:t>Caminos</a:t>
          </a:r>
          <a:endParaRPr lang="es-CL" sz="1400" dirty="0"/>
        </a:p>
      </dgm:t>
    </dgm:pt>
    <dgm:pt modelId="{8AA2B930-C26D-4EFE-99B9-6FD0FA4B826A}" type="parTrans" cxnId="{4758CF62-6C2A-4D6E-B42E-F13974C469F1}">
      <dgm:prSet/>
      <dgm:spPr>
        <a:solidFill>
          <a:schemeClr val="accent3"/>
        </a:solidFill>
      </dgm:spPr>
      <dgm:t>
        <a:bodyPr/>
        <a:lstStyle/>
        <a:p>
          <a:endParaRPr lang="es-CL"/>
        </a:p>
      </dgm:t>
    </dgm:pt>
    <dgm:pt modelId="{EC7540A1-B394-41AD-8540-3703449FA23B}" type="sibTrans" cxnId="{4758CF62-6C2A-4D6E-B42E-F13974C469F1}">
      <dgm:prSet/>
      <dgm:spPr/>
      <dgm:t>
        <a:bodyPr/>
        <a:lstStyle/>
        <a:p>
          <a:endParaRPr lang="es-CL"/>
        </a:p>
      </dgm:t>
    </dgm:pt>
    <dgm:pt modelId="{57A3D795-8B2D-4199-98E9-C29FEB607A87}">
      <dgm:prSet custT="1"/>
      <dgm:spPr>
        <a:solidFill>
          <a:schemeClr val="accent1">
            <a:lumMod val="50000"/>
          </a:schemeClr>
        </a:solidFill>
      </dgm:spPr>
      <dgm:t>
        <a:bodyPr/>
        <a:lstStyle/>
        <a:p>
          <a:r>
            <a:rPr lang="es-CL" sz="1400" dirty="0" smtClean="0"/>
            <a:t>Conciencia</a:t>
          </a:r>
          <a:endParaRPr lang="es-CL" sz="1400" dirty="0"/>
        </a:p>
      </dgm:t>
    </dgm:pt>
    <dgm:pt modelId="{78A06E1A-E1AB-4937-88C7-A99165D274A7}" type="parTrans" cxnId="{C69AC9BD-ADC1-488D-99F4-0374B024C4D2}">
      <dgm:prSet/>
      <dgm:spPr>
        <a:solidFill>
          <a:schemeClr val="accent1">
            <a:lumMod val="50000"/>
          </a:schemeClr>
        </a:solidFill>
      </dgm:spPr>
      <dgm:t>
        <a:bodyPr/>
        <a:lstStyle/>
        <a:p>
          <a:endParaRPr lang="es-CL"/>
        </a:p>
      </dgm:t>
    </dgm:pt>
    <dgm:pt modelId="{C0EBF435-ADA8-4669-9A13-0A0FE54D18C2}" type="sibTrans" cxnId="{C69AC9BD-ADC1-488D-99F4-0374B024C4D2}">
      <dgm:prSet/>
      <dgm:spPr/>
      <dgm:t>
        <a:bodyPr/>
        <a:lstStyle/>
        <a:p>
          <a:endParaRPr lang="es-CL"/>
        </a:p>
      </dgm:t>
    </dgm:pt>
    <dgm:pt modelId="{9488CD0F-FC5B-49C4-AB72-361B594FF9BF}">
      <dgm:prSet custT="1"/>
      <dgm:spPr>
        <a:solidFill>
          <a:schemeClr val="accent1"/>
        </a:solidFill>
      </dgm:spPr>
      <dgm:t>
        <a:bodyPr/>
        <a:lstStyle/>
        <a:p>
          <a:r>
            <a:rPr lang="es-CL" sz="1400" dirty="0" smtClean="0"/>
            <a:t>Visión</a:t>
          </a:r>
          <a:endParaRPr lang="es-CL" sz="1400" dirty="0"/>
        </a:p>
      </dgm:t>
    </dgm:pt>
    <dgm:pt modelId="{F162A84A-E8DE-414B-95B5-61C3F5DBECE9}" type="parTrans" cxnId="{40B358C9-BB51-468B-9C3C-2EF0F3E9344B}">
      <dgm:prSet/>
      <dgm:spPr>
        <a:solidFill>
          <a:schemeClr val="accent1"/>
        </a:solidFill>
      </dgm:spPr>
      <dgm:t>
        <a:bodyPr/>
        <a:lstStyle/>
        <a:p>
          <a:endParaRPr lang="es-CL"/>
        </a:p>
      </dgm:t>
    </dgm:pt>
    <dgm:pt modelId="{1369C0B3-F9C5-41E4-8373-EA2DCD18EEDD}" type="sibTrans" cxnId="{40B358C9-BB51-468B-9C3C-2EF0F3E9344B}">
      <dgm:prSet/>
      <dgm:spPr/>
      <dgm:t>
        <a:bodyPr/>
        <a:lstStyle/>
        <a:p>
          <a:endParaRPr lang="es-CL"/>
        </a:p>
      </dgm:t>
    </dgm:pt>
    <dgm:pt modelId="{9055EB15-161A-4591-8B2B-97940034CAC4}">
      <dgm:prSet custT="1"/>
      <dgm:spPr>
        <a:solidFill>
          <a:schemeClr val="accent2">
            <a:lumMod val="50000"/>
          </a:schemeClr>
        </a:solidFill>
      </dgm:spPr>
      <dgm:t>
        <a:bodyPr/>
        <a:lstStyle/>
        <a:p>
          <a:r>
            <a:rPr lang="es-CL" sz="1100" dirty="0" smtClean="0"/>
            <a:t>Empoderamiento</a:t>
          </a:r>
          <a:endParaRPr lang="es-CL" sz="1100" dirty="0"/>
        </a:p>
      </dgm:t>
    </dgm:pt>
    <dgm:pt modelId="{DB8C17D5-90D8-4377-9F38-971CAFD5C4CF}" type="parTrans" cxnId="{D2A17DF6-D9B4-4786-AE89-8242F3CD6457}">
      <dgm:prSet/>
      <dgm:spPr>
        <a:solidFill>
          <a:schemeClr val="accent2">
            <a:lumMod val="50000"/>
          </a:schemeClr>
        </a:solidFill>
      </dgm:spPr>
      <dgm:t>
        <a:bodyPr/>
        <a:lstStyle/>
        <a:p>
          <a:endParaRPr lang="es-CL"/>
        </a:p>
      </dgm:t>
    </dgm:pt>
    <dgm:pt modelId="{7FC04FE6-D0BB-4395-B9C9-D082FCB8A29A}" type="sibTrans" cxnId="{D2A17DF6-D9B4-4786-AE89-8242F3CD6457}">
      <dgm:prSet/>
      <dgm:spPr/>
      <dgm:t>
        <a:bodyPr/>
        <a:lstStyle/>
        <a:p>
          <a:endParaRPr lang="es-CL"/>
        </a:p>
      </dgm:t>
    </dgm:pt>
    <dgm:pt modelId="{FC3A51AD-DA35-46FD-B58E-473C5AA4BAA8}" type="pres">
      <dgm:prSet presAssocID="{F868BF16-1C63-45D3-BAFE-420D4A938283}" presName="Name0" presStyleCnt="0">
        <dgm:presLayoutVars>
          <dgm:chMax val="1"/>
          <dgm:dir/>
          <dgm:animLvl val="ctr"/>
          <dgm:resizeHandles val="exact"/>
        </dgm:presLayoutVars>
      </dgm:prSet>
      <dgm:spPr/>
      <dgm:t>
        <a:bodyPr/>
        <a:lstStyle/>
        <a:p>
          <a:endParaRPr lang="es-CL"/>
        </a:p>
      </dgm:t>
    </dgm:pt>
    <dgm:pt modelId="{199793F8-739A-4D2E-89FD-24E1643009DB}" type="pres">
      <dgm:prSet presAssocID="{F85BBDCA-078E-4985-8803-A8ABCF34B03E}" presName="centerShape" presStyleLbl="node0" presStyleIdx="0" presStyleCnt="1" custScaleX="145548" custScaleY="147680"/>
      <dgm:spPr/>
      <dgm:t>
        <a:bodyPr/>
        <a:lstStyle/>
        <a:p>
          <a:endParaRPr lang="es-CL"/>
        </a:p>
      </dgm:t>
    </dgm:pt>
    <dgm:pt modelId="{A66E4E52-931E-4D95-A153-2CB73BFB2BD8}" type="pres">
      <dgm:prSet presAssocID="{64C5107C-EF47-4FC4-81B4-413A22EF76FD}" presName="parTrans" presStyleLbl="sibTrans2D1" presStyleIdx="0" presStyleCnt="7"/>
      <dgm:spPr/>
      <dgm:t>
        <a:bodyPr/>
        <a:lstStyle/>
        <a:p>
          <a:endParaRPr lang="es-CL"/>
        </a:p>
      </dgm:t>
    </dgm:pt>
    <dgm:pt modelId="{D2858656-48EF-46EF-8A66-329B60D33FAB}" type="pres">
      <dgm:prSet presAssocID="{64C5107C-EF47-4FC4-81B4-413A22EF76FD}" presName="connectorText" presStyleLbl="sibTrans2D1" presStyleIdx="0" presStyleCnt="7"/>
      <dgm:spPr/>
      <dgm:t>
        <a:bodyPr/>
        <a:lstStyle/>
        <a:p>
          <a:endParaRPr lang="es-CL"/>
        </a:p>
      </dgm:t>
    </dgm:pt>
    <dgm:pt modelId="{4EC78FF3-6AAB-4DB4-89AD-E056320D653D}" type="pres">
      <dgm:prSet presAssocID="{48711F74-0976-4DD1-AFFB-A9D8E6AED28F}" presName="node" presStyleLbl="node1" presStyleIdx="0" presStyleCnt="7" custScaleX="130090" custScaleY="127059">
        <dgm:presLayoutVars>
          <dgm:bulletEnabled val="1"/>
        </dgm:presLayoutVars>
      </dgm:prSet>
      <dgm:spPr/>
      <dgm:t>
        <a:bodyPr/>
        <a:lstStyle/>
        <a:p>
          <a:endParaRPr lang="es-CL"/>
        </a:p>
      </dgm:t>
    </dgm:pt>
    <dgm:pt modelId="{31809F08-F6CC-4978-90AB-9DEFA7F1DDAF}" type="pres">
      <dgm:prSet presAssocID="{78A06E1A-E1AB-4937-88C7-A99165D274A7}" presName="parTrans" presStyleLbl="sibTrans2D1" presStyleIdx="1" presStyleCnt="7"/>
      <dgm:spPr/>
      <dgm:t>
        <a:bodyPr/>
        <a:lstStyle/>
        <a:p>
          <a:endParaRPr lang="es-CL"/>
        </a:p>
      </dgm:t>
    </dgm:pt>
    <dgm:pt modelId="{331CAB4C-1AFB-4CBD-B1D3-E3F3CB09F327}" type="pres">
      <dgm:prSet presAssocID="{78A06E1A-E1AB-4937-88C7-A99165D274A7}" presName="connectorText" presStyleLbl="sibTrans2D1" presStyleIdx="1" presStyleCnt="7"/>
      <dgm:spPr/>
      <dgm:t>
        <a:bodyPr/>
        <a:lstStyle/>
        <a:p>
          <a:endParaRPr lang="es-CL"/>
        </a:p>
      </dgm:t>
    </dgm:pt>
    <dgm:pt modelId="{2A05CA51-2032-41EE-90CE-2750439BC55D}" type="pres">
      <dgm:prSet presAssocID="{57A3D795-8B2D-4199-98E9-C29FEB607A87}" presName="node" presStyleLbl="node1" presStyleIdx="1" presStyleCnt="7" custScaleX="130090" custScaleY="127059">
        <dgm:presLayoutVars>
          <dgm:bulletEnabled val="1"/>
        </dgm:presLayoutVars>
      </dgm:prSet>
      <dgm:spPr/>
      <dgm:t>
        <a:bodyPr/>
        <a:lstStyle/>
        <a:p>
          <a:endParaRPr lang="es-CL"/>
        </a:p>
      </dgm:t>
    </dgm:pt>
    <dgm:pt modelId="{1E2AFA39-FA6F-47D6-9E81-E10FF2E0775C}" type="pres">
      <dgm:prSet presAssocID="{F162A84A-E8DE-414B-95B5-61C3F5DBECE9}" presName="parTrans" presStyleLbl="sibTrans2D1" presStyleIdx="2" presStyleCnt="7"/>
      <dgm:spPr/>
      <dgm:t>
        <a:bodyPr/>
        <a:lstStyle/>
        <a:p>
          <a:endParaRPr lang="es-CL"/>
        </a:p>
      </dgm:t>
    </dgm:pt>
    <dgm:pt modelId="{411279F2-DB82-4194-BACE-FEC4977408F2}" type="pres">
      <dgm:prSet presAssocID="{F162A84A-E8DE-414B-95B5-61C3F5DBECE9}" presName="connectorText" presStyleLbl="sibTrans2D1" presStyleIdx="2" presStyleCnt="7"/>
      <dgm:spPr/>
      <dgm:t>
        <a:bodyPr/>
        <a:lstStyle/>
        <a:p>
          <a:endParaRPr lang="es-CL"/>
        </a:p>
      </dgm:t>
    </dgm:pt>
    <dgm:pt modelId="{7B40AA00-0F6C-4478-ABF1-B96BAB54C3F1}" type="pres">
      <dgm:prSet presAssocID="{9488CD0F-FC5B-49C4-AB72-361B594FF9BF}" presName="node" presStyleLbl="node1" presStyleIdx="2" presStyleCnt="7" custScaleX="130090" custScaleY="127059">
        <dgm:presLayoutVars>
          <dgm:bulletEnabled val="1"/>
        </dgm:presLayoutVars>
      </dgm:prSet>
      <dgm:spPr/>
      <dgm:t>
        <a:bodyPr/>
        <a:lstStyle/>
        <a:p>
          <a:endParaRPr lang="es-CL"/>
        </a:p>
      </dgm:t>
    </dgm:pt>
    <dgm:pt modelId="{0F5806E9-3442-4445-851A-C26FAA9931EC}" type="pres">
      <dgm:prSet presAssocID="{DB8C17D5-90D8-4377-9F38-971CAFD5C4CF}" presName="parTrans" presStyleLbl="sibTrans2D1" presStyleIdx="3" presStyleCnt="7"/>
      <dgm:spPr/>
      <dgm:t>
        <a:bodyPr/>
        <a:lstStyle/>
        <a:p>
          <a:endParaRPr lang="es-CL"/>
        </a:p>
      </dgm:t>
    </dgm:pt>
    <dgm:pt modelId="{0BD4B7A8-B0CA-4F80-BEB6-6592697CA8AC}" type="pres">
      <dgm:prSet presAssocID="{DB8C17D5-90D8-4377-9F38-971CAFD5C4CF}" presName="connectorText" presStyleLbl="sibTrans2D1" presStyleIdx="3" presStyleCnt="7"/>
      <dgm:spPr/>
      <dgm:t>
        <a:bodyPr/>
        <a:lstStyle/>
        <a:p>
          <a:endParaRPr lang="es-CL"/>
        </a:p>
      </dgm:t>
    </dgm:pt>
    <dgm:pt modelId="{0BFC635F-C85F-4972-8FB5-4B9FFE7548E3}" type="pres">
      <dgm:prSet presAssocID="{9055EB15-161A-4591-8B2B-97940034CAC4}" presName="node" presStyleLbl="node1" presStyleIdx="3" presStyleCnt="7" custScaleX="130090" custScaleY="127059">
        <dgm:presLayoutVars>
          <dgm:bulletEnabled val="1"/>
        </dgm:presLayoutVars>
      </dgm:prSet>
      <dgm:spPr/>
      <dgm:t>
        <a:bodyPr/>
        <a:lstStyle/>
        <a:p>
          <a:endParaRPr lang="es-CL"/>
        </a:p>
      </dgm:t>
    </dgm:pt>
    <dgm:pt modelId="{77D76498-3972-4558-9428-85AFE3461A27}" type="pres">
      <dgm:prSet presAssocID="{E784AEC0-C7C4-4263-BD94-84F39A612318}" presName="parTrans" presStyleLbl="sibTrans2D1" presStyleIdx="4" presStyleCnt="7"/>
      <dgm:spPr/>
      <dgm:t>
        <a:bodyPr/>
        <a:lstStyle/>
        <a:p>
          <a:endParaRPr lang="es-CL"/>
        </a:p>
      </dgm:t>
    </dgm:pt>
    <dgm:pt modelId="{4CA5915D-0604-4DE9-90ED-49BDEC15157C}" type="pres">
      <dgm:prSet presAssocID="{E784AEC0-C7C4-4263-BD94-84F39A612318}" presName="connectorText" presStyleLbl="sibTrans2D1" presStyleIdx="4" presStyleCnt="7"/>
      <dgm:spPr/>
      <dgm:t>
        <a:bodyPr/>
        <a:lstStyle/>
        <a:p>
          <a:endParaRPr lang="es-CL"/>
        </a:p>
      </dgm:t>
    </dgm:pt>
    <dgm:pt modelId="{B16A9B03-BBA4-4D3B-A468-6447B6A63537}" type="pres">
      <dgm:prSet presAssocID="{144DA580-37FF-4857-8E2F-A5F64AD3F9EA}" presName="node" presStyleLbl="node1" presStyleIdx="4" presStyleCnt="7" custScaleX="130090" custScaleY="127059">
        <dgm:presLayoutVars>
          <dgm:bulletEnabled val="1"/>
        </dgm:presLayoutVars>
      </dgm:prSet>
      <dgm:spPr/>
      <dgm:t>
        <a:bodyPr/>
        <a:lstStyle/>
        <a:p>
          <a:endParaRPr lang="es-CL"/>
        </a:p>
      </dgm:t>
    </dgm:pt>
    <dgm:pt modelId="{8EA57FE1-EAE7-44C6-A4DB-0D9049986549}" type="pres">
      <dgm:prSet presAssocID="{374F0F0B-CF18-46FE-8524-9B9AF526E704}" presName="parTrans" presStyleLbl="sibTrans2D1" presStyleIdx="5" presStyleCnt="7"/>
      <dgm:spPr/>
      <dgm:t>
        <a:bodyPr/>
        <a:lstStyle/>
        <a:p>
          <a:endParaRPr lang="es-CL"/>
        </a:p>
      </dgm:t>
    </dgm:pt>
    <dgm:pt modelId="{DCC6DDBA-7FED-4134-A0EC-7B943A32975C}" type="pres">
      <dgm:prSet presAssocID="{374F0F0B-CF18-46FE-8524-9B9AF526E704}" presName="connectorText" presStyleLbl="sibTrans2D1" presStyleIdx="5" presStyleCnt="7"/>
      <dgm:spPr/>
      <dgm:t>
        <a:bodyPr/>
        <a:lstStyle/>
        <a:p>
          <a:endParaRPr lang="es-CL"/>
        </a:p>
      </dgm:t>
    </dgm:pt>
    <dgm:pt modelId="{4DE54753-2259-49BA-B00E-123A3770BC1D}" type="pres">
      <dgm:prSet presAssocID="{E80B7F50-B708-46DD-B796-AE4D93AE38AF}" presName="node" presStyleLbl="node1" presStyleIdx="5" presStyleCnt="7" custScaleX="151929" custScaleY="127059">
        <dgm:presLayoutVars>
          <dgm:bulletEnabled val="1"/>
        </dgm:presLayoutVars>
      </dgm:prSet>
      <dgm:spPr/>
      <dgm:t>
        <a:bodyPr/>
        <a:lstStyle/>
        <a:p>
          <a:endParaRPr lang="es-CL"/>
        </a:p>
      </dgm:t>
    </dgm:pt>
    <dgm:pt modelId="{10E810CD-7AD2-4FC4-8F47-95D3ED72AE29}" type="pres">
      <dgm:prSet presAssocID="{8AA2B930-C26D-4EFE-99B9-6FD0FA4B826A}" presName="parTrans" presStyleLbl="sibTrans2D1" presStyleIdx="6" presStyleCnt="7"/>
      <dgm:spPr/>
      <dgm:t>
        <a:bodyPr/>
        <a:lstStyle/>
        <a:p>
          <a:endParaRPr lang="es-CL"/>
        </a:p>
      </dgm:t>
    </dgm:pt>
    <dgm:pt modelId="{35F051C6-112B-4D37-AF5D-BD9072FB9553}" type="pres">
      <dgm:prSet presAssocID="{8AA2B930-C26D-4EFE-99B9-6FD0FA4B826A}" presName="connectorText" presStyleLbl="sibTrans2D1" presStyleIdx="6" presStyleCnt="7"/>
      <dgm:spPr/>
      <dgm:t>
        <a:bodyPr/>
        <a:lstStyle/>
        <a:p>
          <a:endParaRPr lang="es-CL"/>
        </a:p>
      </dgm:t>
    </dgm:pt>
    <dgm:pt modelId="{AE84EAE0-EFA8-491C-BD06-291E87468CD4}" type="pres">
      <dgm:prSet presAssocID="{C4F2AF56-FE9D-4375-8E73-51E198DCA05F}" presName="node" presStyleLbl="node1" presStyleIdx="6" presStyleCnt="7" custScaleX="130090" custScaleY="127059">
        <dgm:presLayoutVars>
          <dgm:bulletEnabled val="1"/>
        </dgm:presLayoutVars>
      </dgm:prSet>
      <dgm:spPr/>
      <dgm:t>
        <a:bodyPr/>
        <a:lstStyle/>
        <a:p>
          <a:endParaRPr lang="es-CL"/>
        </a:p>
      </dgm:t>
    </dgm:pt>
  </dgm:ptLst>
  <dgm:cxnLst>
    <dgm:cxn modelId="{FFEA58B6-A22C-4E22-B62A-7462D791FFDA}" type="presOf" srcId="{DB8C17D5-90D8-4377-9F38-971CAFD5C4CF}" destId="{0F5806E9-3442-4445-851A-C26FAA9931EC}" srcOrd="0" destOrd="0" presId="urn:microsoft.com/office/officeart/2005/8/layout/radial5"/>
    <dgm:cxn modelId="{97F9E070-DB5B-42DB-8C57-6E4944D4F8D0}" type="presOf" srcId="{F85BBDCA-078E-4985-8803-A8ABCF34B03E}" destId="{199793F8-739A-4D2E-89FD-24E1643009DB}" srcOrd="0" destOrd="0" presId="urn:microsoft.com/office/officeart/2005/8/layout/radial5"/>
    <dgm:cxn modelId="{562DD96D-9E08-4542-ADD1-D78BAC461782}" type="presOf" srcId="{374F0F0B-CF18-46FE-8524-9B9AF526E704}" destId="{8EA57FE1-EAE7-44C6-A4DB-0D9049986549}" srcOrd="0" destOrd="0" presId="urn:microsoft.com/office/officeart/2005/8/layout/radial5"/>
    <dgm:cxn modelId="{65E1ED2C-E5DC-4DFF-9AE1-01EC328B790E}" type="presOf" srcId="{E80B7F50-B708-46DD-B796-AE4D93AE38AF}" destId="{4DE54753-2259-49BA-B00E-123A3770BC1D}" srcOrd="0" destOrd="0" presId="urn:microsoft.com/office/officeart/2005/8/layout/radial5"/>
    <dgm:cxn modelId="{7F3ACEE6-AEC7-4604-8819-91F9D4CBEC21}" srcId="{F85BBDCA-078E-4985-8803-A8ABCF34B03E}" destId="{48711F74-0976-4DD1-AFFB-A9D8E6AED28F}" srcOrd="0" destOrd="0" parTransId="{64C5107C-EF47-4FC4-81B4-413A22EF76FD}" sibTransId="{392F677B-DE5E-40C2-9A6D-F2A56FAD9182}"/>
    <dgm:cxn modelId="{F3D0C71D-65BE-46F5-89A1-116AA5AE265A}" type="presOf" srcId="{DB8C17D5-90D8-4377-9F38-971CAFD5C4CF}" destId="{0BD4B7A8-B0CA-4F80-BEB6-6592697CA8AC}" srcOrd="1" destOrd="0" presId="urn:microsoft.com/office/officeart/2005/8/layout/radial5"/>
    <dgm:cxn modelId="{AC198A4F-4890-4DFC-9B27-E420BBF9EC36}" type="presOf" srcId="{E784AEC0-C7C4-4263-BD94-84F39A612318}" destId="{4CA5915D-0604-4DE9-90ED-49BDEC15157C}" srcOrd="1" destOrd="0" presId="urn:microsoft.com/office/officeart/2005/8/layout/radial5"/>
    <dgm:cxn modelId="{ED05BFC8-67FB-41FC-8FED-F5433441D59C}" type="presOf" srcId="{C4F2AF56-FE9D-4375-8E73-51E198DCA05F}" destId="{AE84EAE0-EFA8-491C-BD06-291E87468CD4}" srcOrd="0" destOrd="0" presId="urn:microsoft.com/office/officeart/2005/8/layout/radial5"/>
    <dgm:cxn modelId="{B9E3DA6F-5EF8-4A64-BCF4-9C1F01597EE6}" type="presOf" srcId="{F162A84A-E8DE-414B-95B5-61C3F5DBECE9}" destId="{1E2AFA39-FA6F-47D6-9E81-E10FF2E0775C}" srcOrd="0" destOrd="0" presId="urn:microsoft.com/office/officeart/2005/8/layout/radial5"/>
    <dgm:cxn modelId="{BDEEEF9E-3612-466B-A93B-E483E4FF0ABE}" type="presOf" srcId="{9488CD0F-FC5B-49C4-AB72-361B594FF9BF}" destId="{7B40AA00-0F6C-4478-ABF1-B96BAB54C3F1}" srcOrd="0" destOrd="0" presId="urn:microsoft.com/office/officeart/2005/8/layout/radial5"/>
    <dgm:cxn modelId="{4758CF62-6C2A-4D6E-B42E-F13974C469F1}" srcId="{F85BBDCA-078E-4985-8803-A8ABCF34B03E}" destId="{C4F2AF56-FE9D-4375-8E73-51E198DCA05F}" srcOrd="6" destOrd="0" parTransId="{8AA2B930-C26D-4EFE-99B9-6FD0FA4B826A}" sibTransId="{EC7540A1-B394-41AD-8540-3703449FA23B}"/>
    <dgm:cxn modelId="{61A3468C-4B46-4C10-BB49-88315A17FDCD}" srcId="{F868BF16-1C63-45D3-BAFE-420D4A938283}" destId="{F85BBDCA-078E-4985-8803-A8ABCF34B03E}" srcOrd="0" destOrd="0" parTransId="{CE995727-AFDA-4EAD-926D-E4450D48B124}" sibTransId="{79E5DF02-B783-4511-AA67-A5AE99FD3F11}"/>
    <dgm:cxn modelId="{42DB8EEC-BACA-4922-A650-D929C44C47B2}" type="presOf" srcId="{8AA2B930-C26D-4EFE-99B9-6FD0FA4B826A}" destId="{10E810CD-7AD2-4FC4-8F47-95D3ED72AE29}" srcOrd="0" destOrd="0" presId="urn:microsoft.com/office/officeart/2005/8/layout/radial5"/>
    <dgm:cxn modelId="{ECBAEE34-B089-4B64-AE5D-7ADDDA71B13C}" srcId="{F85BBDCA-078E-4985-8803-A8ABCF34B03E}" destId="{144DA580-37FF-4857-8E2F-A5F64AD3F9EA}" srcOrd="4" destOrd="0" parTransId="{E784AEC0-C7C4-4263-BD94-84F39A612318}" sibTransId="{4688BF0F-C990-46C6-8D04-2F268BC71F97}"/>
    <dgm:cxn modelId="{D2A17DF6-D9B4-4786-AE89-8242F3CD6457}" srcId="{F85BBDCA-078E-4985-8803-A8ABCF34B03E}" destId="{9055EB15-161A-4591-8B2B-97940034CAC4}" srcOrd="3" destOrd="0" parTransId="{DB8C17D5-90D8-4377-9F38-971CAFD5C4CF}" sibTransId="{7FC04FE6-D0BB-4395-B9C9-D082FCB8A29A}"/>
    <dgm:cxn modelId="{8641246E-497B-4201-B963-ED4409A04588}" type="presOf" srcId="{78A06E1A-E1AB-4937-88C7-A99165D274A7}" destId="{31809F08-F6CC-4978-90AB-9DEFA7F1DDAF}" srcOrd="0" destOrd="0" presId="urn:microsoft.com/office/officeart/2005/8/layout/radial5"/>
    <dgm:cxn modelId="{DBCF69ED-BC6F-4D05-BFBA-5247C3D24CFB}" srcId="{F85BBDCA-078E-4985-8803-A8ABCF34B03E}" destId="{E80B7F50-B708-46DD-B796-AE4D93AE38AF}" srcOrd="5" destOrd="0" parTransId="{374F0F0B-CF18-46FE-8524-9B9AF526E704}" sibTransId="{D8BB81C6-F743-4835-BA41-2E49828D1521}"/>
    <dgm:cxn modelId="{7E50A252-AD07-4E44-8D66-6176EEFC1DB4}" type="presOf" srcId="{8AA2B930-C26D-4EFE-99B9-6FD0FA4B826A}" destId="{35F051C6-112B-4D37-AF5D-BD9072FB9553}" srcOrd="1" destOrd="0" presId="urn:microsoft.com/office/officeart/2005/8/layout/radial5"/>
    <dgm:cxn modelId="{C69AC9BD-ADC1-488D-99F4-0374B024C4D2}" srcId="{F85BBDCA-078E-4985-8803-A8ABCF34B03E}" destId="{57A3D795-8B2D-4199-98E9-C29FEB607A87}" srcOrd="1" destOrd="0" parTransId="{78A06E1A-E1AB-4937-88C7-A99165D274A7}" sibTransId="{C0EBF435-ADA8-4669-9A13-0A0FE54D18C2}"/>
    <dgm:cxn modelId="{91A9FA32-8B2E-4019-9136-491EA0803A3D}" type="presOf" srcId="{48711F74-0976-4DD1-AFFB-A9D8E6AED28F}" destId="{4EC78FF3-6AAB-4DB4-89AD-E056320D653D}" srcOrd="0" destOrd="0" presId="urn:microsoft.com/office/officeart/2005/8/layout/radial5"/>
    <dgm:cxn modelId="{591ED346-551C-43E9-A705-150823C332DE}" type="presOf" srcId="{64C5107C-EF47-4FC4-81B4-413A22EF76FD}" destId="{D2858656-48EF-46EF-8A66-329B60D33FAB}" srcOrd="1" destOrd="0" presId="urn:microsoft.com/office/officeart/2005/8/layout/radial5"/>
    <dgm:cxn modelId="{1BB01AFB-09CF-48CC-9D41-E386785C5AC5}" type="presOf" srcId="{64C5107C-EF47-4FC4-81B4-413A22EF76FD}" destId="{A66E4E52-931E-4D95-A153-2CB73BFB2BD8}" srcOrd="0" destOrd="0" presId="urn:microsoft.com/office/officeart/2005/8/layout/radial5"/>
    <dgm:cxn modelId="{AA7A85E6-4A86-4CDB-8EBC-FB11EB897A77}" type="presOf" srcId="{E784AEC0-C7C4-4263-BD94-84F39A612318}" destId="{77D76498-3972-4558-9428-85AFE3461A27}" srcOrd="0" destOrd="0" presId="urn:microsoft.com/office/officeart/2005/8/layout/radial5"/>
    <dgm:cxn modelId="{9CDE910E-B812-4EAF-BC38-52B7396C1E24}" type="presOf" srcId="{57A3D795-8B2D-4199-98E9-C29FEB607A87}" destId="{2A05CA51-2032-41EE-90CE-2750439BC55D}" srcOrd="0" destOrd="0" presId="urn:microsoft.com/office/officeart/2005/8/layout/radial5"/>
    <dgm:cxn modelId="{90EC798C-62F7-4615-AC01-9CE156AC180F}" type="presOf" srcId="{F868BF16-1C63-45D3-BAFE-420D4A938283}" destId="{FC3A51AD-DA35-46FD-B58E-473C5AA4BAA8}" srcOrd="0" destOrd="0" presId="urn:microsoft.com/office/officeart/2005/8/layout/radial5"/>
    <dgm:cxn modelId="{B61DE324-84D7-4972-837D-BB0262FE92E4}" type="presOf" srcId="{78A06E1A-E1AB-4937-88C7-A99165D274A7}" destId="{331CAB4C-1AFB-4CBD-B1D3-E3F3CB09F327}" srcOrd="1" destOrd="0" presId="urn:microsoft.com/office/officeart/2005/8/layout/radial5"/>
    <dgm:cxn modelId="{40F51FB0-5943-4F54-9276-88A98455D49F}" type="presOf" srcId="{374F0F0B-CF18-46FE-8524-9B9AF526E704}" destId="{DCC6DDBA-7FED-4134-A0EC-7B943A32975C}" srcOrd="1" destOrd="0" presId="urn:microsoft.com/office/officeart/2005/8/layout/radial5"/>
    <dgm:cxn modelId="{2C4950AC-70C6-4C59-9361-A113F1D373A0}" type="presOf" srcId="{144DA580-37FF-4857-8E2F-A5F64AD3F9EA}" destId="{B16A9B03-BBA4-4D3B-A468-6447B6A63537}" srcOrd="0" destOrd="0" presId="urn:microsoft.com/office/officeart/2005/8/layout/radial5"/>
    <dgm:cxn modelId="{40B358C9-BB51-468B-9C3C-2EF0F3E9344B}" srcId="{F85BBDCA-078E-4985-8803-A8ABCF34B03E}" destId="{9488CD0F-FC5B-49C4-AB72-361B594FF9BF}" srcOrd="2" destOrd="0" parTransId="{F162A84A-E8DE-414B-95B5-61C3F5DBECE9}" sibTransId="{1369C0B3-F9C5-41E4-8373-EA2DCD18EEDD}"/>
    <dgm:cxn modelId="{F0C63213-FB47-4DA5-9798-F5F6BBB5EFB5}" type="presOf" srcId="{F162A84A-E8DE-414B-95B5-61C3F5DBECE9}" destId="{411279F2-DB82-4194-BACE-FEC4977408F2}" srcOrd="1" destOrd="0" presId="urn:microsoft.com/office/officeart/2005/8/layout/radial5"/>
    <dgm:cxn modelId="{73B1A410-CAD8-4DCB-B181-0E61BF685A2E}" type="presOf" srcId="{9055EB15-161A-4591-8B2B-97940034CAC4}" destId="{0BFC635F-C85F-4972-8FB5-4B9FFE7548E3}" srcOrd="0" destOrd="0" presId="urn:microsoft.com/office/officeart/2005/8/layout/radial5"/>
    <dgm:cxn modelId="{036CC111-AC39-43F5-AE9F-F710B1133541}" type="presParOf" srcId="{FC3A51AD-DA35-46FD-B58E-473C5AA4BAA8}" destId="{199793F8-739A-4D2E-89FD-24E1643009DB}" srcOrd="0" destOrd="0" presId="urn:microsoft.com/office/officeart/2005/8/layout/radial5"/>
    <dgm:cxn modelId="{F7B7A49D-D183-44AA-A7EE-51BF2F995EA7}" type="presParOf" srcId="{FC3A51AD-DA35-46FD-B58E-473C5AA4BAA8}" destId="{A66E4E52-931E-4D95-A153-2CB73BFB2BD8}" srcOrd="1" destOrd="0" presId="urn:microsoft.com/office/officeart/2005/8/layout/radial5"/>
    <dgm:cxn modelId="{3496A9D3-5FB0-4EE5-8CE3-185CCA52E709}" type="presParOf" srcId="{A66E4E52-931E-4D95-A153-2CB73BFB2BD8}" destId="{D2858656-48EF-46EF-8A66-329B60D33FAB}" srcOrd="0" destOrd="0" presId="urn:microsoft.com/office/officeart/2005/8/layout/radial5"/>
    <dgm:cxn modelId="{839BFC07-B324-4B00-BDDF-DF4088CD1BA3}" type="presParOf" srcId="{FC3A51AD-DA35-46FD-B58E-473C5AA4BAA8}" destId="{4EC78FF3-6AAB-4DB4-89AD-E056320D653D}" srcOrd="2" destOrd="0" presId="urn:microsoft.com/office/officeart/2005/8/layout/radial5"/>
    <dgm:cxn modelId="{D1624283-C18E-45D9-A30F-0A7FE309BB25}" type="presParOf" srcId="{FC3A51AD-DA35-46FD-B58E-473C5AA4BAA8}" destId="{31809F08-F6CC-4978-90AB-9DEFA7F1DDAF}" srcOrd="3" destOrd="0" presId="urn:microsoft.com/office/officeart/2005/8/layout/radial5"/>
    <dgm:cxn modelId="{1510A9FF-CB13-4191-963D-4420AA5345F9}" type="presParOf" srcId="{31809F08-F6CC-4978-90AB-9DEFA7F1DDAF}" destId="{331CAB4C-1AFB-4CBD-B1D3-E3F3CB09F327}" srcOrd="0" destOrd="0" presId="urn:microsoft.com/office/officeart/2005/8/layout/radial5"/>
    <dgm:cxn modelId="{760628DF-E705-4CBC-8EEA-CAD3A24E7A0C}" type="presParOf" srcId="{FC3A51AD-DA35-46FD-B58E-473C5AA4BAA8}" destId="{2A05CA51-2032-41EE-90CE-2750439BC55D}" srcOrd="4" destOrd="0" presId="urn:microsoft.com/office/officeart/2005/8/layout/radial5"/>
    <dgm:cxn modelId="{25D51CDD-4609-4872-AD24-B3FBF264B82A}" type="presParOf" srcId="{FC3A51AD-DA35-46FD-B58E-473C5AA4BAA8}" destId="{1E2AFA39-FA6F-47D6-9E81-E10FF2E0775C}" srcOrd="5" destOrd="0" presId="urn:microsoft.com/office/officeart/2005/8/layout/radial5"/>
    <dgm:cxn modelId="{EBC02983-B40B-4F10-B6FF-9201B1B2BE4F}" type="presParOf" srcId="{1E2AFA39-FA6F-47D6-9E81-E10FF2E0775C}" destId="{411279F2-DB82-4194-BACE-FEC4977408F2}" srcOrd="0" destOrd="0" presId="urn:microsoft.com/office/officeart/2005/8/layout/radial5"/>
    <dgm:cxn modelId="{757BA52F-F78C-4913-BEDB-CA8F7892F8EF}" type="presParOf" srcId="{FC3A51AD-DA35-46FD-B58E-473C5AA4BAA8}" destId="{7B40AA00-0F6C-4478-ABF1-B96BAB54C3F1}" srcOrd="6" destOrd="0" presId="urn:microsoft.com/office/officeart/2005/8/layout/radial5"/>
    <dgm:cxn modelId="{C1576FEE-4F2A-42D6-A442-91AB6869420F}" type="presParOf" srcId="{FC3A51AD-DA35-46FD-B58E-473C5AA4BAA8}" destId="{0F5806E9-3442-4445-851A-C26FAA9931EC}" srcOrd="7" destOrd="0" presId="urn:microsoft.com/office/officeart/2005/8/layout/radial5"/>
    <dgm:cxn modelId="{1EEDE081-C3F1-4F4D-B368-D97FAE8B4375}" type="presParOf" srcId="{0F5806E9-3442-4445-851A-C26FAA9931EC}" destId="{0BD4B7A8-B0CA-4F80-BEB6-6592697CA8AC}" srcOrd="0" destOrd="0" presId="urn:microsoft.com/office/officeart/2005/8/layout/radial5"/>
    <dgm:cxn modelId="{E74DB8FC-15CB-44BB-A0E1-3E196984E70B}" type="presParOf" srcId="{FC3A51AD-DA35-46FD-B58E-473C5AA4BAA8}" destId="{0BFC635F-C85F-4972-8FB5-4B9FFE7548E3}" srcOrd="8" destOrd="0" presId="urn:microsoft.com/office/officeart/2005/8/layout/radial5"/>
    <dgm:cxn modelId="{92AB69BA-60E4-4B8B-8B44-F446906E52A1}" type="presParOf" srcId="{FC3A51AD-DA35-46FD-B58E-473C5AA4BAA8}" destId="{77D76498-3972-4558-9428-85AFE3461A27}" srcOrd="9" destOrd="0" presId="urn:microsoft.com/office/officeart/2005/8/layout/radial5"/>
    <dgm:cxn modelId="{21B71DAC-8560-428D-9834-8B335EE289E1}" type="presParOf" srcId="{77D76498-3972-4558-9428-85AFE3461A27}" destId="{4CA5915D-0604-4DE9-90ED-49BDEC15157C}" srcOrd="0" destOrd="0" presId="urn:microsoft.com/office/officeart/2005/8/layout/radial5"/>
    <dgm:cxn modelId="{E78797D5-8C47-432C-8C75-A5DC3BED5405}" type="presParOf" srcId="{FC3A51AD-DA35-46FD-B58E-473C5AA4BAA8}" destId="{B16A9B03-BBA4-4D3B-A468-6447B6A63537}" srcOrd="10" destOrd="0" presId="urn:microsoft.com/office/officeart/2005/8/layout/radial5"/>
    <dgm:cxn modelId="{77DBD72D-D7B6-4905-8A40-075D689245A6}" type="presParOf" srcId="{FC3A51AD-DA35-46FD-B58E-473C5AA4BAA8}" destId="{8EA57FE1-EAE7-44C6-A4DB-0D9049986549}" srcOrd="11" destOrd="0" presId="urn:microsoft.com/office/officeart/2005/8/layout/radial5"/>
    <dgm:cxn modelId="{C670FBE4-9D51-4685-B7EF-8E8E4B48E8B0}" type="presParOf" srcId="{8EA57FE1-EAE7-44C6-A4DB-0D9049986549}" destId="{DCC6DDBA-7FED-4134-A0EC-7B943A32975C}" srcOrd="0" destOrd="0" presId="urn:microsoft.com/office/officeart/2005/8/layout/radial5"/>
    <dgm:cxn modelId="{29128DBB-3804-4EF6-9F4B-7D081DE5BC99}" type="presParOf" srcId="{FC3A51AD-DA35-46FD-B58E-473C5AA4BAA8}" destId="{4DE54753-2259-49BA-B00E-123A3770BC1D}" srcOrd="12" destOrd="0" presId="urn:microsoft.com/office/officeart/2005/8/layout/radial5"/>
    <dgm:cxn modelId="{033C4BD9-BE79-4F78-9462-960C6F412A42}" type="presParOf" srcId="{FC3A51AD-DA35-46FD-B58E-473C5AA4BAA8}" destId="{10E810CD-7AD2-4FC4-8F47-95D3ED72AE29}" srcOrd="13" destOrd="0" presId="urn:microsoft.com/office/officeart/2005/8/layout/radial5"/>
    <dgm:cxn modelId="{1E254AFB-2437-4228-AE72-BB6502234D84}" type="presParOf" srcId="{10E810CD-7AD2-4FC4-8F47-95D3ED72AE29}" destId="{35F051C6-112B-4D37-AF5D-BD9072FB9553}" srcOrd="0" destOrd="0" presId="urn:microsoft.com/office/officeart/2005/8/layout/radial5"/>
    <dgm:cxn modelId="{4AF2CD5E-38DC-4A0C-A40E-40042D058204}" type="presParOf" srcId="{FC3A51AD-DA35-46FD-B58E-473C5AA4BAA8}" destId="{AE84EAE0-EFA8-491C-BD06-291E87468CD4}" srcOrd="14"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717F9E-28D3-4ADE-B65C-8EA0F647AA47}">
      <dsp:nvSpPr>
        <dsp:cNvPr id="0" name=""/>
        <dsp:cNvSpPr/>
      </dsp:nvSpPr>
      <dsp:spPr>
        <a:xfrm>
          <a:off x="1696886" y="1137"/>
          <a:ext cx="3320874" cy="1992524"/>
        </a:xfrm>
        <a:prstGeom prst="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L" sz="1500" b="1" u="sng" kern="1200" dirty="0" smtClean="0"/>
            <a:t>ESTRUCTURALES</a:t>
          </a:r>
        </a:p>
        <a:p>
          <a:pPr lvl="0" algn="ctr" defTabSz="666750">
            <a:lnSpc>
              <a:spcPct val="90000"/>
            </a:lnSpc>
            <a:spcBef>
              <a:spcPct val="0"/>
            </a:spcBef>
            <a:spcAft>
              <a:spcPct val="35000"/>
            </a:spcAft>
          </a:pPr>
          <a:endParaRPr lang="es-CL" sz="1500" kern="1200" dirty="0" smtClean="0"/>
        </a:p>
        <a:p>
          <a:pPr lvl="0" algn="ctr" defTabSz="666750">
            <a:lnSpc>
              <a:spcPct val="90000"/>
            </a:lnSpc>
            <a:spcBef>
              <a:spcPct val="0"/>
            </a:spcBef>
            <a:spcAft>
              <a:spcPct val="35000"/>
            </a:spcAft>
          </a:pPr>
          <a:r>
            <a:rPr lang="en-US" sz="1500" kern="1200" dirty="0" smtClean="0"/>
            <a:t>Achieve </a:t>
          </a:r>
        </a:p>
        <a:p>
          <a:pPr lvl="0" algn="ctr" defTabSz="666750">
            <a:lnSpc>
              <a:spcPct val="90000"/>
            </a:lnSpc>
            <a:spcBef>
              <a:spcPct val="0"/>
            </a:spcBef>
            <a:spcAft>
              <a:spcPct val="35000"/>
            </a:spcAft>
          </a:pPr>
          <a:r>
            <a:rPr lang="en-US" sz="1500" kern="1200" dirty="0" smtClean="0"/>
            <a:t>Outcomes  </a:t>
          </a:r>
        </a:p>
        <a:p>
          <a:pPr lvl="0" algn="ctr" defTabSz="666750">
            <a:lnSpc>
              <a:spcPct val="90000"/>
            </a:lnSpc>
            <a:spcBef>
              <a:spcPct val="0"/>
            </a:spcBef>
            <a:spcAft>
              <a:spcPct val="35000"/>
            </a:spcAft>
          </a:pPr>
          <a:r>
            <a:rPr lang="en-US" sz="1500" kern="1200" dirty="0" err="1" smtClean="0"/>
            <a:t>Técnica</a:t>
          </a:r>
          <a:r>
            <a:rPr lang="en-US" sz="1500" kern="1200" dirty="0" smtClean="0"/>
            <a:t> smart  </a:t>
          </a:r>
        </a:p>
        <a:p>
          <a:pPr lvl="0" algn="ctr" defTabSz="666750">
            <a:lnSpc>
              <a:spcPct val="90000"/>
            </a:lnSpc>
            <a:spcBef>
              <a:spcPct val="0"/>
            </a:spcBef>
            <a:spcAft>
              <a:spcPct val="35000"/>
            </a:spcAft>
          </a:pPr>
          <a:r>
            <a:rPr lang="en-US" sz="1500" kern="1200" dirty="0" smtClean="0"/>
            <a:t>Grow </a:t>
          </a:r>
          <a:endParaRPr lang="es-CL" sz="1500" kern="1200" dirty="0"/>
        </a:p>
      </dsp:txBody>
      <dsp:txXfrm>
        <a:off x="1696886" y="1137"/>
        <a:ext cx="3320874" cy="1992524"/>
      </dsp:txXfrm>
    </dsp:sp>
    <dsp:sp modelId="{5E7ABA45-906C-4F9A-877A-C2FCE47F67AB}">
      <dsp:nvSpPr>
        <dsp:cNvPr id="0" name=""/>
        <dsp:cNvSpPr/>
      </dsp:nvSpPr>
      <dsp:spPr>
        <a:xfrm>
          <a:off x="5349848" y="1137"/>
          <a:ext cx="3320874" cy="1992524"/>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L" sz="1500" b="1" u="sng" kern="1200" dirty="0" smtClean="0"/>
            <a:t>PERSONALES</a:t>
          </a:r>
        </a:p>
        <a:p>
          <a:pPr lvl="0" algn="ctr" defTabSz="666750">
            <a:lnSpc>
              <a:spcPct val="90000"/>
            </a:lnSpc>
            <a:spcBef>
              <a:spcPct val="0"/>
            </a:spcBef>
            <a:spcAft>
              <a:spcPct val="35000"/>
            </a:spcAft>
          </a:pPr>
          <a:endParaRPr lang="es-CL" sz="1500" kern="1200" dirty="0" smtClean="0"/>
        </a:p>
        <a:p>
          <a:pPr lvl="0" algn="ctr" defTabSz="666750">
            <a:lnSpc>
              <a:spcPct val="90000"/>
            </a:lnSpc>
            <a:spcBef>
              <a:spcPct val="0"/>
            </a:spcBef>
            <a:spcAft>
              <a:spcPct val="35000"/>
            </a:spcAft>
          </a:pPr>
          <a:r>
            <a:rPr lang="es-CL" sz="1500" kern="1200" dirty="0" smtClean="0"/>
            <a:t> Observación </a:t>
          </a:r>
        </a:p>
        <a:p>
          <a:pPr lvl="0" algn="ctr" defTabSz="666750">
            <a:lnSpc>
              <a:spcPct val="90000"/>
            </a:lnSpc>
            <a:spcBef>
              <a:spcPct val="0"/>
            </a:spcBef>
            <a:spcAft>
              <a:spcPct val="35000"/>
            </a:spcAft>
          </a:pPr>
          <a:r>
            <a:rPr lang="es-CL" sz="1500" kern="1200" dirty="0" smtClean="0"/>
            <a:t> Escucha activa</a:t>
          </a:r>
        </a:p>
        <a:p>
          <a:pPr lvl="0" algn="ctr" defTabSz="666750">
            <a:lnSpc>
              <a:spcPct val="90000"/>
            </a:lnSpc>
            <a:spcBef>
              <a:spcPct val="0"/>
            </a:spcBef>
            <a:spcAft>
              <a:spcPct val="35000"/>
            </a:spcAft>
          </a:pPr>
          <a:r>
            <a:rPr lang="es-CL" sz="1500" kern="1200" dirty="0" smtClean="0"/>
            <a:t>  </a:t>
          </a:r>
          <a:r>
            <a:rPr lang="es-CL" sz="1500" kern="1200" dirty="0" err="1" smtClean="0"/>
            <a:t>Rapport</a:t>
          </a:r>
          <a:endParaRPr lang="es-CL" sz="1500" kern="1200" dirty="0"/>
        </a:p>
      </dsp:txBody>
      <dsp:txXfrm>
        <a:off x="5349848" y="1137"/>
        <a:ext cx="3320874" cy="1992524"/>
      </dsp:txXfrm>
    </dsp:sp>
    <dsp:sp modelId="{81D0DF2E-618D-4591-BD9B-5EFD005C5F18}">
      <dsp:nvSpPr>
        <dsp:cNvPr id="0" name=""/>
        <dsp:cNvSpPr/>
      </dsp:nvSpPr>
      <dsp:spPr>
        <a:xfrm>
          <a:off x="1696886" y="2325749"/>
          <a:ext cx="3320874" cy="1992524"/>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L" sz="1500" b="1" u="sng" kern="1200" dirty="0" smtClean="0"/>
            <a:t>EXPLORATORIAS</a:t>
          </a:r>
        </a:p>
        <a:p>
          <a:pPr lvl="0" algn="ctr" defTabSz="666750">
            <a:lnSpc>
              <a:spcPct val="90000"/>
            </a:lnSpc>
            <a:spcBef>
              <a:spcPct val="0"/>
            </a:spcBef>
            <a:spcAft>
              <a:spcPct val="35000"/>
            </a:spcAft>
          </a:pPr>
          <a:endParaRPr lang="es-CL" sz="1500" kern="1200" dirty="0" smtClean="0"/>
        </a:p>
        <a:p>
          <a:pPr lvl="0" algn="ctr" defTabSz="666750">
            <a:lnSpc>
              <a:spcPct val="90000"/>
            </a:lnSpc>
            <a:spcBef>
              <a:spcPct val="0"/>
            </a:spcBef>
            <a:spcAft>
              <a:spcPct val="35000"/>
            </a:spcAft>
          </a:pPr>
          <a:r>
            <a:rPr lang="es-CL" sz="1500" kern="1200" dirty="0" smtClean="0"/>
            <a:t>Rueda de la vida</a:t>
          </a:r>
        </a:p>
        <a:p>
          <a:pPr lvl="0" algn="ctr" defTabSz="666750">
            <a:lnSpc>
              <a:spcPct val="90000"/>
            </a:lnSpc>
            <a:spcBef>
              <a:spcPct val="0"/>
            </a:spcBef>
            <a:spcAft>
              <a:spcPct val="35000"/>
            </a:spcAft>
          </a:pPr>
          <a:r>
            <a:rPr lang="es-CL" sz="1500" kern="1200" dirty="0" smtClean="0"/>
            <a:t> Escala de valores </a:t>
          </a:r>
        </a:p>
        <a:p>
          <a:pPr lvl="0" algn="ctr" defTabSz="666750">
            <a:lnSpc>
              <a:spcPct val="90000"/>
            </a:lnSpc>
            <a:spcBef>
              <a:spcPct val="0"/>
            </a:spcBef>
            <a:spcAft>
              <a:spcPct val="35000"/>
            </a:spcAft>
          </a:pPr>
          <a:r>
            <a:rPr lang="es-CL" sz="1500" kern="1200" dirty="0" err="1" smtClean="0"/>
            <a:t>Dafo</a:t>
          </a:r>
          <a:r>
            <a:rPr lang="es-CL" sz="1500" kern="1200" dirty="0" smtClean="0"/>
            <a:t> </a:t>
          </a:r>
        </a:p>
        <a:p>
          <a:pPr lvl="0" algn="ctr" defTabSz="666750">
            <a:lnSpc>
              <a:spcPct val="90000"/>
            </a:lnSpc>
            <a:spcBef>
              <a:spcPct val="0"/>
            </a:spcBef>
            <a:spcAft>
              <a:spcPct val="35000"/>
            </a:spcAft>
          </a:pPr>
          <a:r>
            <a:rPr lang="es-CL" sz="1500" kern="1200" dirty="0" err="1" smtClean="0"/>
            <a:t>Mbti</a:t>
          </a:r>
          <a:endParaRPr lang="es-CL" sz="1500" kern="1200" dirty="0"/>
        </a:p>
      </dsp:txBody>
      <dsp:txXfrm>
        <a:off x="1696886" y="2325749"/>
        <a:ext cx="3320874" cy="1992524"/>
      </dsp:txXfrm>
    </dsp:sp>
    <dsp:sp modelId="{B4D433F0-BE63-47E1-985E-DBC074AE8D0C}">
      <dsp:nvSpPr>
        <dsp:cNvPr id="0" name=""/>
        <dsp:cNvSpPr/>
      </dsp:nvSpPr>
      <dsp:spPr>
        <a:xfrm>
          <a:off x="5349848" y="2325749"/>
          <a:ext cx="3320874" cy="1992524"/>
        </a:xfrm>
        <a:prstGeom prst="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L" sz="1500" b="1" u="sng" kern="1200" dirty="0" smtClean="0"/>
            <a:t>DE APRENDIZAJE</a:t>
          </a:r>
        </a:p>
        <a:p>
          <a:pPr lvl="0" algn="ctr" defTabSz="666750">
            <a:lnSpc>
              <a:spcPct val="90000"/>
            </a:lnSpc>
            <a:spcBef>
              <a:spcPct val="0"/>
            </a:spcBef>
            <a:spcAft>
              <a:spcPct val="35000"/>
            </a:spcAft>
          </a:pPr>
          <a:endParaRPr lang="es-CL" sz="1500" kern="1200" dirty="0" smtClean="0"/>
        </a:p>
        <a:p>
          <a:pPr lvl="0" algn="ctr" defTabSz="666750">
            <a:lnSpc>
              <a:spcPct val="90000"/>
            </a:lnSpc>
            <a:spcBef>
              <a:spcPct val="0"/>
            </a:spcBef>
            <a:spcAft>
              <a:spcPct val="35000"/>
            </a:spcAft>
          </a:pPr>
          <a:r>
            <a:rPr lang="es-CL" sz="1500" kern="1200" dirty="0" smtClean="0"/>
            <a:t>Modelado </a:t>
          </a:r>
        </a:p>
        <a:p>
          <a:pPr lvl="0" algn="ctr" defTabSz="666750">
            <a:lnSpc>
              <a:spcPct val="90000"/>
            </a:lnSpc>
            <a:spcBef>
              <a:spcPct val="0"/>
            </a:spcBef>
            <a:spcAft>
              <a:spcPct val="35000"/>
            </a:spcAft>
          </a:pPr>
          <a:r>
            <a:rPr lang="es-CL" sz="1500" kern="1200" dirty="0" smtClean="0"/>
            <a:t>Andamiaje</a:t>
          </a:r>
        </a:p>
        <a:p>
          <a:pPr lvl="0" algn="ctr" defTabSz="666750">
            <a:lnSpc>
              <a:spcPct val="90000"/>
            </a:lnSpc>
            <a:spcBef>
              <a:spcPct val="0"/>
            </a:spcBef>
            <a:spcAft>
              <a:spcPct val="35000"/>
            </a:spcAft>
          </a:pPr>
          <a:r>
            <a:rPr lang="es-CL" sz="1500" kern="1200" dirty="0" smtClean="0"/>
            <a:t> Moldeamiento </a:t>
          </a:r>
        </a:p>
        <a:p>
          <a:pPr lvl="0" algn="ctr" defTabSz="666750">
            <a:lnSpc>
              <a:spcPct val="90000"/>
            </a:lnSpc>
            <a:spcBef>
              <a:spcPct val="0"/>
            </a:spcBef>
            <a:spcAft>
              <a:spcPct val="35000"/>
            </a:spcAft>
          </a:pPr>
          <a:r>
            <a:rPr lang="es-CL" sz="1500" kern="1200" dirty="0" smtClean="0"/>
            <a:t>Toma de decisiones</a:t>
          </a:r>
        </a:p>
        <a:p>
          <a:pPr lvl="0" algn="ctr" defTabSz="666750">
            <a:lnSpc>
              <a:spcPct val="90000"/>
            </a:lnSpc>
            <a:spcBef>
              <a:spcPct val="0"/>
            </a:spcBef>
            <a:spcAft>
              <a:spcPct val="35000"/>
            </a:spcAft>
          </a:pPr>
          <a:endParaRPr lang="es-CL" sz="1500" kern="1200" dirty="0"/>
        </a:p>
      </dsp:txBody>
      <dsp:txXfrm>
        <a:off x="5349848" y="2325749"/>
        <a:ext cx="3320874" cy="19925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9793F8-739A-4D2E-89FD-24E1643009DB}">
      <dsp:nvSpPr>
        <dsp:cNvPr id="0" name=""/>
        <dsp:cNvSpPr/>
      </dsp:nvSpPr>
      <dsp:spPr>
        <a:xfrm>
          <a:off x="5010600" y="1475916"/>
          <a:ext cx="1811021" cy="1837549"/>
        </a:xfrm>
        <a:prstGeom prst="ellipse">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CL" sz="1700" kern="1200" dirty="0" smtClean="0"/>
            <a:t>COACHING</a:t>
          </a:r>
          <a:endParaRPr lang="es-CL" sz="1700" kern="1200" dirty="0"/>
        </a:p>
      </dsp:txBody>
      <dsp:txXfrm>
        <a:off x="5275818" y="1745019"/>
        <a:ext cx="1280585" cy="1299343"/>
      </dsp:txXfrm>
    </dsp:sp>
    <dsp:sp modelId="{A66E4E52-931E-4D95-A153-2CB73BFB2BD8}">
      <dsp:nvSpPr>
        <dsp:cNvPr id="0" name=""/>
        <dsp:cNvSpPr/>
      </dsp:nvSpPr>
      <dsp:spPr>
        <a:xfrm rot="16200000">
          <a:off x="5885559" y="1194165"/>
          <a:ext cx="61104" cy="451668"/>
        </a:xfrm>
        <a:prstGeom prst="rightArrow">
          <a:avLst>
            <a:gd name="adj1" fmla="val 60000"/>
            <a:gd name="adj2" fmla="val 50000"/>
          </a:avLst>
        </a:prstGeom>
        <a:solidFill>
          <a:schemeClr val="tx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CL" sz="1400" kern="1200"/>
        </a:p>
      </dsp:txBody>
      <dsp:txXfrm>
        <a:off x="5894725" y="1293665"/>
        <a:ext cx="42773" cy="271000"/>
      </dsp:txXfrm>
    </dsp:sp>
    <dsp:sp modelId="{4EC78FF3-6AAB-4DB4-89AD-E056320D653D}">
      <dsp:nvSpPr>
        <dsp:cNvPr id="0" name=""/>
        <dsp:cNvSpPr/>
      </dsp:nvSpPr>
      <dsp:spPr>
        <a:xfrm>
          <a:off x="5138437" y="-158483"/>
          <a:ext cx="1555346" cy="1519108"/>
        </a:xfrm>
        <a:prstGeom prst="ellipse">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L" sz="1400" kern="1200" dirty="0" smtClean="0"/>
            <a:t>Acción</a:t>
          </a:r>
          <a:endParaRPr lang="es-CL" sz="1400" kern="1200" dirty="0"/>
        </a:p>
      </dsp:txBody>
      <dsp:txXfrm>
        <a:off x="5366212" y="63985"/>
        <a:ext cx="1099796" cy="1074172"/>
      </dsp:txXfrm>
    </dsp:sp>
    <dsp:sp modelId="{31809F08-F6CC-4978-90AB-9DEFA7F1DDAF}">
      <dsp:nvSpPr>
        <dsp:cNvPr id="0" name=""/>
        <dsp:cNvSpPr/>
      </dsp:nvSpPr>
      <dsp:spPr>
        <a:xfrm rot="19285714">
          <a:off x="6640896" y="1567075"/>
          <a:ext cx="59648" cy="451668"/>
        </a:xfrm>
        <a:prstGeom prst="rightArrow">
          <a:avLst>
            <a:gd name="adj1" fmla="val 60000"/>
            <a:gd name="adj2" fmla="val 50000"/>
          </a:avLst>
        </a:prstGeom>
        <a:solidFill>
          <a:schemeClr val="accent1">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CL" sz="1400" kern="1200"/>
        </a:p>
      </dsp:txBody>
      <dsp:txXfrm>
        <a:off x="6642848" y="1662987"/>
        <a:ext cx="41754" cy="271000"/>
      </dsp:txXfrm>
    </dsp:sp>
    <dsp:sp modelId="{2A05CA51-2032-41EE-90CE-2750439BC55D}">
      <dsp:nvSpPr>
        <dsp:cNvPr id="0" name=""/>
        <dsp:cNvSpPr/>
      </dsp:nvSpPr>
      <dsp:spPr>
        <a:xfrm>
          <a:off x="6540746" y="516832"/>
          <a:ext cx="1555346" cy="1519108"/>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L" sz="1400" kern="1200" dirty="0" smtClean="0"/>
            <a:t>Conciencia</a:t>
          </a:r>
          <a:endParaRPr lang="es-CL" sz="1400" kern="1200" dirty="0"/>
        </a:p>
      </dsp:txBody>
      <dsp:txXfrm>
        <a:off x="6768521" y="739300"/>
        <a:ext cx="1099796" cy="1074172"/>
      </dsp:txXfrm>
    </dsp:sp>
    <dsp:sp modelId="{1E2AFA39-FA6F-47D6-9E81-E10FF2E0775C}">
      <dsp:nvSpPr>
        <dsp:cNvPr id="0" name=""/>
        <dsp:cNvSpPr/>
      </dsp:nvSpPr>
      <dsp:spPr>
        <a:xfrm rot="771429">
          <a:off x="6822558" y="2382443"/>
          <a:ext cx="58681" cy="451668"/>
        </a:xfrm>
        <a:prstGeom prst="rightArrow">
          <a:avLst>
            <a:gd name="adj1" fmla="val 60000"/>
            <a:gd name="adj2" fmla="val 50000"/>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CL" sz="1400" kern="1200"/>
        </a:p>
      </dsp:txBody>
      <dsp:txXfrm>
        <a:off x="6822779" y="2470818"/>
        <a:ext cx="41077" cy="271000"/>
      </dsp:txXfrm>
    </dsp:sp>
    <dsp:sp modelId="{7B40AA00-0F6C-4478-ABF1-B96BAB54C3F1}">
      <dsp:nvSpPr>
        <dsp:cNvPr id="0" name=""/>
        <dsp:cNvSpPr/>
      </dsp:nvSpPr>
      <dsp:spPr>
        <a:xfrm>
          <a:off x="6887087" y="2034254"/>
          <a:ext cx="1555346" cy="1519108"/>
        </a:xfrm>
        <a:prstGeom prst="ellipse">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L" sz="1400" kern="1200" dirty="0" smtClean="0"/>
            <a:t>Visión</a:t>
          </a:r>
          <a:endParaRPr lang="es-CL" sz="1400" kern="1200" dirty="0"/>
        </a:p>
      </dsp:txBody>
      <dsp:txXfrm>
        <a:off x="7114862" y="2256722"/>
        <a:ext cx="1099796" cy="1074172"/>
      </dsp:txXfrm>
    </dsp:sp>
    <dsp:sp modelId="{0F5806E9-3442-4445-851A-C26FAA9931EC}">
      <dsp:nvSpPr>
        <dsp:cNvPr id="0" name=""/>
        <dsp:cNvSpPr/>
      </dsp:nvSpPr>
      <dsp:spPr>
        <a:xfrm rot="3857143">
          <a:off x="6307401" y="3044394"/>
          <a:ext cx="60694" cy="451668"/>
        </a:xfrm>
        <a:prstGeom prst="rightArrow">
          <a:avLst>
            <a:gd name="adj1" fmla="val 60000"/>
            <a:gd name="adj2" fmla="val 50000"/>
          </a:avLst>
        </a:prstGeom>
        <a:solidFill>
          <a:schemeClr val="accent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CL" sz="1400" kern="1200"/>
        </a:p>
      </dsp:txBody>
      <dsp:txXfrm>
        <a:off x="6312555" y="3126526"/>
        <a:ext cx="42486" cy="271000"/>
      </dsp:txXfrm>
    </dsp:sp>
    <dsp:sp modelId="{0BFC635F-C85F-4972-8FB5-4B9FFE7548E3}">
      <dsp:nvSpPr>
        <dsp:cNvPr id="0" name=""/>
        <dsp:cNvSpPr/>
      </dsp:nvSpPr>
      <dsp:spPr>
        <a:xfrm>
          <a:off x="5916660" y="3251131"/>
          <a:ext cx="1555346" cy="1519108"/>
        </a:xfrm>
        <a:prstGeom prst="ellipse">
          <a:avLst/>
        </a:prstGeom>
        <a:solidFill>
          <a:schemeClr val="accent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CL" sz="1100" kern="1200" dirty="0" smtClean="0"/>
            <a:t>Empoderamiento</a:t>
          </a:r>
          <a:endParaRPr lang="es-CL" sz="1100" kern="1200" dirty="0"/>
        </a:p>
      </dsp:txBody>
      <dsp:txXfrm>
        <a:off x="6144435" y="3473599"/>
        <a:ext cx="1099796" cy="1074172"/>
      </dsp:txXfrm>
    </dsp:sp>
    <dsp:sp modelId="{77D76498-3972-4558-9428-85AFE3461A27}">
      <dsp:nvSpPr>
        <dsp:cNvPr id="0" name=""/>
        <dsp:cNvSpPr/>
      </dsp:nvSpPr>
      <dsp:spPr>
        <a:xfrm rot="6942857">
          <a:off x="5464127" y="3044394"/>
          <a:ext cx="60694" cy="451668"/>
        </a:xfrm>
        <a:prstGeom prst="rightArrow">
          <a:avLst>
            <a:gd name="adj1" fmla="val 60000"/>
            <a:gd name="adj2" fmla="val 50000"/>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CL" sz="1400" kern="1200"/>
        </a:p>
      </dsp:txBody>
      <dsp:txXfrm rot="10800000">
        <a:off x="5477181" y="3126526"/>
        <a:ext cx="42486" cy="271000"/>
      </dsp:txXfrm>
    </dsp:sp>
    <dsp:sp modelId="{B16A9B03-BBA4-4D3B-A468-6447B6A63537}">
      <dsp:nvSpPr>
        <dsp:cNvPr id="0" name=""/>
        <dsp:cNvSpPr/>
      </dsp:nvSpPr>
      <dsp:spPr>
        <a:xfrm>
          <a:off x="4360215" y="3251131"/>
          <a:ext cx="1555346" cy="1519108"/>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L" sz="1400" kern="1200" dirty="0" smtClean="0"/>
            <a:t>Metas </a:t>
          </a:r>
          <a:endParaRPr lang="es-CL" sz="1400" kern="1200" dirty="0"/>
        </a:p>
      </dsp:txBody>
      <dsp:txXfrm>
        <a:off x="4587990" y="3473599"/>
        <a:ext cx="1099796" cy="1074172"/>
      </dsp:txXfrm>
    </dsp:sp>
    <dsp:sp modelId="{8EA57FE1-EAE7-44C6-A4DB-0D9049986549}">
      <dsp:nvSpPr>
        <dsp:cNvPr id="0" name=""/>
        <dsp:cNvSpPr/>
      </dsp:nvSpPr>
      <dsp:spPr>
        <a:xfrm rot="20828571">
          <a:off x="5035014" y="2369280"/>
          <a:ext cx="5961" cy="451668"/>
        </a:xfrm>
        <a:prstGeom prst="rightArrow">
          <a:avLst>
            <a:gd name="adj1" fmla="val 60000"/>
            <a:gd name="adj2" fmla="val 50000"/>
          </a:avLst>
        </a:prstGeom>
        <a:solidFill>
          <a:schemeClr val="accent3">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CL" sz="1400" kern="1200"/>
        </a:p>
      </dsp:txBody>
      <dsp:txXfrm>
        <a:off x="5035036" y="2459813"/>
        <a:ext cx="4173" cy="271000"/>
      </dsp:txXfrm>
    </dsp:sp>
    <dsp:sp modelId="{4DE54753-2259-49BA-B00E-123A3770BC1D}">
      <dsp:nvSpPr>
        <dsp:cNvPr id="0" name=""/>
        <dsp:cNvSpPr/>
      </dsp:nvSpPr>
      <dsp:spPr>
        <a:xfrm>
          <a:off x="3259235" y="2034254"/>
          <a:ext cx="1816452" cy="1519108"/>
        </a:xfrm>
        <a:prstGeom prst="ellipse">
          <a:avLst/>
        </a:prstGeom>
        <a:solidFill>
          <a:schemeClr val="accent3">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L" sz="1400" kern="1200" dirty="0" smtClean="0"/>
            <a:t>Productividad</a:t>
          </a:r>
          <a:endParaRPr lang="es-CL" sz="1400" kern="1200" dirty="0"/>
        </a:p>
      </dsp:txBody>
      <dsp:txXfrm>
        <a:off x="3525248" y="2256722"/>
        <a:ext cx="1284426" cy="1074172"/>
      </dsp:txXfrm>
    </dsp:sp>
    <dsp:sp modelId="{10E810CD-7AD2-4FC4-8F47-95D3ED72AE29}">
      <dsp:nvSpPr>
        <dsp:cNvPr id="0" name=""/>
        <dsp:cNvSpPr/>
      </dsp:nvSpPr>
      <dsp:spPr>
        <a:xfrm rot="13114286">
          <a:off x="5131677" y="1567075"/>
          <a:ext cx="59648" cy="451668"/>
        </a:xfrm>
        <a:prstGeom prst="righ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CL" sz="1400" kern="1200"/>
        </a:p>
      </dsp:txBody>
      <dsp:txXfrm rot="10800000">
        <a:off x="5147619" y="1662987"/>
        <a:ext cx="41754" cy="271000"/>
      </dsp:txXfrm>
    </dsp:sp>
    <dsp:sp modelId="{AE84EAE0-EFA8-491C-BD06-291E87468CD4}">
      <dsp:nvSpPr>
        <dsp:cNvPr id="0" name=""/>
        <dsp:cNvSpPr/>
      </dsp:nvSpPr>
      <dsp:spPr>
        <a:xfrm>
          <a:off x="3736129" y="516832"/>
          <a:ext cx="1555346" cy="1519108"/>
        </a:xfrm>
        <a:prstGeom prst="ellips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L" sz="1400" kern="1200" dirty="0" smtClean="0"/>
            <a:t>Caminos</a:t>
          </a:r>
          <a:endParaRPr lang="es-CL" sz="1400" kern="1200" dirty="0"/>
        </a:p>
      </dsp:txBody>
      <dsp:txXfrm>
        <a:off x="3963904" y="739300"/>
        <a:ext cx="1099796" cy="107417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119" cy="466434"/>
          </a:xfrm>
          <a:prstGeom prst="rect">
            <a:avLst/>
          </a:prstGeom>
        </p:spPr>
        <p:txBody>
          <a:bodyPr vert="horz" lIns="92394" tIns="46197" rIns="92394" bIns="46197" rtlCol="0"/>
          <a:lstStyle>
            <a:lvl1pPr algn="l">
              <a:defRPr sz="1200"/>
            </a:lvl1pPr>
          </a:lstStyle>
          <a:p>
            <a:endParaRPr lang="en-US"/>
          </a:p>
        </p:txBody>
      </p:sp>
      <p:sp>
        <p:nvSpPr>
          <p:cNvPr id="3" name="Date Placeholder 2"/>
          <p:cNvSpPr>
            <a:spLocks noGrp="1"/>
          </p:cNvSpPr>
          <p:nvPr>
            <p:ph type="dt" idx="1"/>
          </p:nvPr>
        </p:nvSpPr>
        <p:spPr>
          <a:xfrm>
            <a:off x="3898102" y="1"/>
            <a:ext cx="2982119" cy="466434"/>
          </a:xfrm>
          <a:prstGeom prst="rect">
            <a:avLst/>
          </a:prstGeom>
        </p:spPr>
        <p:txBody>
          <a:bodyPr vert="horz" lIns="92394" tIns="46197" rIns="92394" bIns="46197" rtlCol="0"/>
          <a:lstStyle>
            <a:lvl1pPr algn="r">
              <a:defRPr sz="1200"/>
            </a:lvl1pPr>
          </a:lstStyle>
          <a:p>
            <a:fld id="{675AEF2F-C14C-4BF9-A059-291273B5F940}" type="datetimeFigureOut">
              <a:rPr lang="en-US" smtClean="0"/>
              <a:t>2/19/2019</a:t>
            </a:fld>
            <a:endParaRPr lang="en-US"/>
          </a:p>
        </p:txBody>
      </p:sp>
      <p:sp>
        <p:nvSpPr>
          <p:cNvPr id="4" name="Slide Image Placeholder 3"/>
          <p:cNvSpPr>
            <a:spLocks noGrp="1" noRot="1" noChangeAspect="1"/>
          </p:cNvSpPr>
          <p:nvPr>
            <p:ph type="sldImg" idx="2"/>
          </p:nvPr>
        </p:nvSpPr>
        <p:spPr>
          <a:xfrm>
            <a:off x="654050" y="1162050"/>
            <a:ext cx="5573713" cy="3136900"/>
          </a:xfrm>
          <a:prstGeom prst="rect">
            <a:avLst/>
          </a:prstGeom>
          <a:noFill/>
          <a:ln w="12700">
            <a:solidFill>
              <a:prstClr val="black"/>
            </a:solidFill>
          </a:ln>
        </p:spPr>
        <p:txBody>
          <a:bodyPr vert="horz" lIns="92394" tIns="46197" rIns="92394" bIns="46197" rtlCol="0" anchor="ctr"/>
          <a:lstStyle/>
          <a:p>
            <a:endParaRPr lang="en-US"/>
          </a:p>
        </p:txBody>
      </p:sp>
      <p:sp>
        <p:nvSpPr>
          <p:cNvPr id="5" name="Notes Placeholder 4"/>
          <p:cNvSpPr>
            <a:spLocks noGrp="1"/>
          </p:cNvSpPr>
          <p:nvPr>
            <p:ph type="body" sz="quarter" idx="3"/>
          </p:nvPr>
        </p:nvSpPr>
        <p:spPr>
          <a:xfrm>
            <a:off x="688182" y="4473893"/>
            <a:ext cx="5505450" cy="3660457"/>
          </a:xfrm>
          <a:prstGeom prst="rect">
            <a:avLst/>
          </a:prstGeom>
        </p:spPr>
        <p:txBody>
          <a:bodyPr vert="horz" lIns="92394" tIns="46197" rIns="92394" bIns="4619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2982119" cy="466433"/>
          </a:xfrm>
          <a:prstGeom prst="rect">
            <a:avLst/>
          </a:prstGeom>
        </p:spPr>
        <p:txBody>
          <a:bodyPr vert="horz" lIns="92394" tIns="46197" rIns="92394" bIns="46197"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8"/>
            <a:ext cx="2982119" cy="466433"/>
          </a:xfrm>
          <a:prstGeom prst="rect">
            <a:avLst/>
          </a:prstGeom>
        </p:spPr>
        <p:txBody>
          <a:bodyPr vert="horz" lIns="92394" tIns="46197" rIns="92394" bIns="46197" rtlCol="0" anchor="b"/>
          <a:lstStyle>
            <a:lvl1pPr algn="r">
              <a:defRPr sz="1200"/>
            </a:lvl1pPr>
          </a:lstStyle>
          <a:p>
            <a:fld id="{3B3BF654-FC88-455E-8C04-9081E7BD437C}" type="slidenum">
              <a:rPr lang="en-US" smtClean="0"/>
              <a:t>‹Nº›</a:t>
            </a:fld>
            <a:endParaRPr lang="en-US"/>
          </a:p>
        </p:txBody>
      </p:sp>
    </p:spTree>
    <p:extLst>
      <p:ext uri="{BB962C8B-B14F-4D97-AF65-F5344CB8AC3E}">
        <p14:creationId xmlns:p14="http://schemas.microsoft.com/office/powerpoint/2010/main" val="1846832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7353F5-2754-41BF-9A05-95BC2549589F}" type="slidenum">
              <a:rPr lang="en-US" smtClean="0"/>
              <a:t>‹Nº›</a:t>
            </a:fld>
            <a:endParaRPr lang="en-US"/>
          </a:p>
        </p:txBody>
      </p:sp>
    </p:spTree>
    <p:extLst>
      <p:ext uri="{BB962C8B-B14F-4D97-AF65-F5344CB8AC3E}">
        <p14:creationId xmlns:p14="http://schemas.microsoft.com/office/powerpoint/2010/main" val="25439850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9F821-AAC9-4338-8B5F-364731CB59D0}" type="datetimeFigureOut">
              <a:rPr lang="en-US" smtClean="0"/>
              <a:t>2/19/2019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7353F5-2754-41BF-9A05-95BC2549589F}" type="slidenum">
              <a:rPr lang="en-US" smtClean="0"/>
              <a:t>‹Nº›</a:t>
            </a:fld>
            <a:endParaRPr lang="en-US"/>
          </a:p>
        </p:txBody>
      </p:sp>
      <p:pic>
        <p:nvPicPr>
          <p:cNvPr id="5" name="Imagen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94551" y="5827128"/>
            <a:ext cx="683846" cy="657225"/>
          </a:xfrm>
          <a:prstGeom prst="rect">
            <a:avLst/>
          </a:prstGeom>
        </p:spPr>
      </p:pic>
    </p:spTree>
    <p:extLst>
      <p:ext uri="{BB962C8B-B14F-4D97-AF65-F5344CB8AC3E}">
        <p14:creationId xmlns:p14="http://schemas.microsoft.com/office/powerpoint/2010/main" val="7320166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6"/>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90"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A9F821-AAC9-4338-8B5F-364731CB59D0}"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7353F5-2754-41BF-9A05-95BC2549589F}" type="slidenum">
              <a:rPr lang="en-US" smtClean="0"/>
              <a:t>‹Nº›</a:t>
            </a:fld>
            <a:endParaRPr lang="en-US"/>
          </a:p>
        </p:txBody>
      </p:sp>
    </p:spTree>
    <p:extLst>
      <p:ext uri="{BB962C8B-B14F-4D97-AF65-F5344CB8AC3E}">
        <p14:creationId xmlns:p14="http://schemas.microsoft.com/office/powerpoint/2010/main" val="390432969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8"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6"/>
            <a:ext cx="617220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90"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A9F821-AAC9-4338-8B5F-364731CB59D0}"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7353F5-2754-41BF-9A05-95BC2549589F}" type="slidenum">
              <a:rPr lang="en-US" smtClean="0"/>
              <a:t>‹Nº›</a:t>
            </a:fld>
            <a:endParaRPr lang="en-US"/>
          </a:p>
        </p:txBody>
      </p:sp>
    </p:spTree>
    <p:extLst>
      <p:ext uri="{BB962C8B-B14F-4D97-AF65-F5344CB8AC3E}">
        <p14:creationId xmlns:p14="http://schemas.microsoft.com/office/powerpoint/2010/main" val="36391730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A9F821-AAC9-4338-8B5F-364731CB59D0}"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7353F5-2754-41BF-9A05-95BC2549589F}" type="slidenum">
              <a:rPr lang="en-US" smtClean="0"/>
              <a:t>‹Nº›</a:t>
            </a:fld>
            <a:endParaRPr lang="en-US"/>
          </a:p>
        </p:txBody>
      </p:sp>
    </p:spTree>
    <p:extLst>
      <p:ext uri="{BB962C8B-B14F-4D97-AF65-F5344CB8AC3E}">
        <p14:creationId xmlns:p14="http://schemas.microsoft.com/office/powerpoint/2010/main" val="14844629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A9F821-AAC9-4338-8B5F-364731CB59D0}"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7353F5-2754-41BF-9A05-95BC2549589F}" type="slidenum">
              <a:rPr lang="en-US" smtClean="0"/>
              <a:t>‹Nº›</a:t>
            </a:fld>
            <a:endParaRPr lang="en-US"/>
          </a:p>
        </p:txBody>
      </p:sp>
    </p:spTree>
    <p:extLst>
      <p:ext uri="{BB962C8B-B14F-4D97-AF65-F5344CB8AC3E}">
        <p14:creationId xmlns:p14="http://schemas.microsoft.com/office/powerpoint/2010/main" val="29152198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743038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6"/>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A9F821-AAC9-4338-8B5F-364731CB59D0}"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7353F5-2754-41BF-9A05-95BC2549589F}" type="slidenum">
              <a:rPr lang="en-US" smtClean="0"/>
              <a:t>‹Nº›</a:t>
            </a:fld>
            <a:endParaRPr lang="en-US"/>
          </a:p>
        </p:txBody>
      </p:sp>
    </p:spTree>
    <p:extLst>
      <p:ext uri="{BB962C8B-B14F-4D97-AF65-F5344CB8AC3E}">
        <p14:creationId xmlns:p14="http://schemas.microsoft.com/office/powerpoint/2010/main" val="18781174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CA9F821-AAC9-4338-8B5F-364731CB59D0}"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7353F5-2754-41BF-9A05-95BC2549589F}" type="slidenum">
              <a:rPr lang="en-US" smtClean="0"/>
              <a:t>‹Nº›</a:t>
            </a:fld>
            <a:endParaRPr lang="en-US"/>
          </a:p>
        </p:txBody>
      </p:sp>
    </p:spTree>
    <p:extLst>
      <p:ext uri="{BB962C8B-B14F-4D97-AF65-F5344CB8AC3E}">
        <p14:creationId xmlns:p14="http://schemas.microsoft.com/office/powerpoint/2010/main" val="18429426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91"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91" y="2505076"/>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6"/>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CA9F821-AAC9-4338-8B5F-364731CB59D0}" type="datetimeFigureOut">
              <a:rPr lang="en-US" smtClean="0"/>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7353F5-2754-41BF-9A05-95BC2549589F}" type="slidenum">
              <a:rPr lang="en-US" smtClean="0"/>
              <a:t>‹Nº›</a:t>
            </a:fld>
            <a:endParaRPr lang="en-US"/>
          </a:p>
        </p:txBody>
      </p:sp>
    </p:spTree>
    <p:extLst>
      <p:ext uri="{BB962C8B-B14F-4D97-AF65-F5344CB8AC3E}">
        <p14:creationId xmlns:p14="http://schemas.microsoft.com/office/powerpoint/2010/main" val="39450603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10" name="TextBox 9"/>
          <p:cNvSpPr txBox="1"/>
          <p:nvPr/>
        </p:nvSpPr>
        <p:spPr>
          <a:xfrm>
            <a:off x="10910499" y="6330465"/>
            <a:ext cx="284052" cy="307777"/>
          </a:xfrm>
          <a:prstGeom prst="rect">
            <a:avLst/>
          </a:prstGeom>
          <a:noFill/>
        </p:spPr>
        <p:txBody>
          <a:bodyPr wrap="none" rtlCol="0">
            <a:spAutoFit/>
          </a:bodyPr>
          <a:lstStyle/>
          <a:p>
            <a:pPr algn="r"/>
            <a:r>
              <a:rPr lang="en-US" sz="1400" b="0" dirty="0">
                <a:solidFill>
                  <a:schemeClr val="tx2">
                    <a:lumMod val="40000"/>
                    <a:lumOff val="60000"/>
                  </a:schemeClr>
                </a:solidFill>
                <a:latin typeface="+mn-lt"/>
              </a:rPr>
              <a:t>.</a:t>
            </a:r>
            <a:r>
              <a:rPr lang="en-US" sz="1400" b="0" baseline="0" dirty="0">
                <a:solidFill>
                  <a:schemeClr val="tx2">
                    <a:lumMod val="40000"/>
                    <a:lumOff val="60000"/>
                  </a:schemeClr>
                </a:solidFill>
                <a:latin typeface="+mn-lt"/>
              </a:rPr>
              <a:t> </a:t>
            </a:r>
            <a:endParaRPr lang="en-US" sz="1400" b="0" dirty="0">
              <a:solidFill>
                <a:schemeClr val="tx2">
                  <a:lumMod val="40000"/>
                  <a:lumOff val="60000"/>
                </a:schemeClr>
              </a:solidFill>
              <a:latin typeface="+mn-lt"/>
            </a:endParaRPr>
          </a:p>
        </p:txBody>
      </p:sp>
      <p:pic>
        <p:nvPicPr>
          <p:cNvPr id="2" name="Imagen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94551" y="5827128"/>
            <a:ext cx="683846" cy="657225"/>
          </a:xfrm>
          <a:prstGeom prst="rect">
            <a:avLst/>
          </a:prstGeom>
        </p:spPr>
      </p:pic>
    </p:spTree>
    <p:extLst>
      <p:ext uri="{BB962C8B-B14F-4D97-AF65-F5344CB8AC3E}">
        <p14:creationId xmlns:p14="http://schemas.microsoft.com/office/powerpoint/2010/main" val="21668991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95312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2622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6048219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A9F821-AAC9-4338-8B5F-364731CB59D0}" type="datetimeFigureOut">
              <a:rPr lang="en-US" smtClean="0"/>
              <a:t>2/19/2019</a:t>
            </a:fld>
            <a:endParaRPr lang="en-US"/>
          </a:p>
        </p:txBody>
      </p:sp>
      <p:sp>
        <p:nvSpPr>
          <p:cNvPr id="5" name="Footer Placeholder 4"/>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7353F5-2754-41BF-9A05-95BC2549589F}" type="slidenum">
              <a:rPr lang="en-US" smtClean="0"/>
              <a:t>‹Nº›</a:t>
            </a:fld>
            <a:endParaRPr lang="en-US"/>
          </a:p>
        </p:txBody>
      </p:sp>
      <p:pic>
        <p:nvPicPr>
          <p:cNvPr id="7" name="Imagen 6"/>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194551" y="5827128"/>
            <a:ext cx="683846" cy="657225"/>
          </a:xfrm>
          <a:prstGeom prst="rect">
            <a:avLst/>
          </a:prstGeom>
        </p:spPr>
      </p:pic>
    </p:spTree>
    <p:extLst>
      <p:ext uri="{BB962C8B-B14F-4D97-AF65-F5344CB8AC3E}">
        <p14:creationId xmlns:p14="http://schemas.microsoft.com/office/powerpoint/2010/main" val="80832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7680960" y="0"/>
            <a:ext cx="4511040" cy="6858000"/>
          </a:xfrm>
          <a:prstGeom prst="rect">
            <a:avLst/>
          </a:prstGeom>
          <a:solidFill>
            <a:schemeClr val="accent2"/>
          </a:solidFill>
        </p:spPr>
        <p:txBody>
          <a:bodyPr wrap="square" rtlCol="0">
            <a:spAutoFit/>
          </a:bodyPr>
          <a:lstStyle/>
          <a:p>
            <a:endParaRPr lang="es-CL" dirty="0"/>
          </a:p>
        </p:txBody>
      </p:sp>
      <p:sp>
        <p:nvSpPr>
          <p:cNvPr id="3" name="CuadroTexto 2"/>
          <p:cNvSpPr txBox="1"/>
          <p:nvPr/>
        </p:nvSpPr>
        <p:spPr>
          <a:xfrm>
            <a:off x="7188591" y="0"/>
            <a:ext cx="492369" cy="6858000"/>
          </a:xfrm>
          <a:prstGeom prst="rect">
            <a:avLst/>
          </a:prstGeom>
          <a:solidFill>
            <a:schemeClr val="tx2">
              <a:lumMod val="75000"/>
            </a:schemeClr>
          </a:solidFill>
        </p:spPr>
        <p:txBody>
          <a:bodyPr wrap="square" rtlCol="0">
            <a:spAutoFit/>
          </a:bodyPr>
          <a:lstStyle/>
          <a:p>
            <a:endParaRPr lang="es-CL" dirty="0"/>
          </a:p>
        </p:txBody>
      </p:sp>
      <p:sp>
        <p:nvSpPr>
          <p:cNvPr id="4" name="CuadroTexto 3"/>
          <p:cNvSpPr txBox="1"/>
          <p:nvPr/>
        </p:nvSpPr>
        <p:spPr>
          <a:xfrm>
            <a:off x="7587151" y="1877933"/>
            <a:ext cx="4435120" cy="1323439"/>
          </a:xfrm>
          <a:prstGeom prst="rect">
            <a:avLst/>
          </a:prstGeom>
          <a:noFill/>
        </p:spPr>
        <p:txBody>
          <a:bodyPr wrap="square" rtlCol="0">
            <a:spAutoFit/>
          </a:bodyPr>
          <a:lstStyle/>
          <a:p>
            <a:pPr algn="ctr"/>
            <a:r>
              <a:rPr lang="es-CL" sz="4000" dirty="0" smtClean="0">
                <a:solidFill>
                  <a:schemeClr val="bg1"/>
                </a:solidFill>
              </a:rPr>
              <a:t>TÉCNICAS DE</a:t>
            </a:r>
          </a:p>
          <a:p>
            <a:pPr algn="ctr"/>
            <a:r>
              <a:rPr lang="es-CL" sz="4000" dirty="0" smtClean="0">
                <a:solidFill>
                  <a:schemeClr val="bg1"/>
                </a:solidFill>
              </a:rPr>
              <a:t>COACHING</a:t>
            </a:r>
            <a:endParaRPr lang="es-CL" sz="4000" dirty="0">
              <a:solidFill>
                <a:schemeClr val="bg1"/>
              </a:solidFill>
            </a:endParaRPr>
          </a:p>
        </p:txBody>
      </p:sp>
      <p:sp>
        <p:nvSpPr>
          <p:cNvPr id="7" name="Rectángulo 6"/>
          <p:cNvSpPr/>
          <p:nvPr/>
        </p:nvSpPr>
        <p:spPr>
          <a:xfrm>
            <a:off x="9078351" y="5195634"/>
            <a:ext cx="1716258" cy="422031"/>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CL" dirty="0" smtClean="0"/>
              <a:t>Sandra Cid</a:t>
            </a:r>
            <a:endParaRPr lang="es-CL" dirty="0"/>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9944" y="1422556"/>
            <a:ext cx="5547359" cy="3773077"/>
          </a:xfrm>
          <a:prstGeom prst="rect">
            <a:avLst/>
          </a:prstGeom>
        </p:spPr>
      </p:pic>
    </p:spTree>
    <p:extLst>
      <p:ext uri="{BB962C8B-B14F-4D97-AF65-F5344CB8AC3E}">
        <p14:creationId xmlns:p14="http://schemas.microsoft.com/office/powerpoint/2010/main" val="939297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124200" y="6858000"/>
            <a:ext cx="10464150" cy="1203506"/>
          </a:xfrm>
          <a:prstGeom prst="rect">
            <a:avLst/>
          </a:prstGeom>
        </p:spPr>
        <p:txBody>
          <a:bodyPr wrap="square" lIns="0" tIns="0" rIns="0" bIns="0" rtlCol="0">
            <a:noAutofit/>
          </a:bodyPr>
          <a:lstStyle/>
          <a:p>
            <a:pPr marL="12700" marR="7841" algn="just">
              <a:lnSpc>
                <a:spcPts val="1760"/>
              </a:lnSpc>
              <a:spcBef>
                <a:spcPts val="88"/>
              </a:spcBef>
            </a:pPr>
            <a:endParaRPr sz="1600" dirty="0">
              <a:latin typeface="Times New Roman"/>
              <a:cs typeface="Times New Roman"/>
            </a:endParaRPr>
          </a:p>
        </p:txBody>
      </p:sp>
      <p:sp>
        <p:nvSpPr>
          <p:cNvPr id="2" name="object 2"/>
          <p:cNvSpPr txBox="1"/>
          <p:nvPr/>
        </p:nvSpPr>
        <p:spPr>
          <a:xfrm>
            <a:off x="11002772" y="6393841"/>
            <a:ext cx="93781" cy="203708"/>
          </a:xfrm>
          <a:prstGeom prst="rect">
            <a:avLst/>
          </a:prstGeom>
        </p:spPr>
        <p:txBody>
          <a:bodyPr wrap="square" lIns="0" tIns="0" rIns="0" bIns="0" rtlCol="0">
            <a:noAutofit/>
          </a:bodyPr>
          <a:lstStyle/>
          <a:p>
            <a:pPr marL="12700">
              <a:lnSpc>
                <a:spcPts val="1560"/>
              </a:lnSpc>
              <a:spcBef>
                <a:spcPts val="78"/>
              </a:spcBef>
            </a:pPr>
            <a:r>
              <a:rPr sz="1400" spc="0" dirty="0">
                <a:solidFill>
                  <a:srgbClr val="ACB8C9"/>
                </a:solidFill>
                <a:latin typeface="Times New Roman"/>
                <a:cs typeface="Times New Roman"/>
              </a:rPr>
              <a:t>.</a:t>
            </a:r>
            <a:endParaRPr sz="1400">
              <a:latin typeface="Times New Roman"/>
              <a:cs typeface="Times New Roman"/>
            </a:endParaRPr>
          </a:p>
        </p:txBody>
      </p:sp>
      <p:sp>
        <p:nvSpPr>
          <p:cNvPr id="7" name="TextBox 49">
            <a:extLst>
              <a:ext uri="{FF2B5EF4-FFF2-40B4-BE49-F238E27FC236}">
                <a16:creationId xmlns:a16="http://schemas.microsoft.com/office/drawing/2014/main" xmlns="" id="{97B06F60-F366-4405-B2F3-CD4F07650629}"/>
              </a:ext>
            </a:extLst>
          </p:cNvPr>
          <p:cNvSpPr txBox="1"/>
          <p:nvPr/>
        </p:nvSpPr>
        <p:spPr>
          <a:xfrm>
            <a:off x="6520960" y="35157"/>
            <a:ext cx="5671040" cy="1277265"/>
          </a:xfrm>
          <a:prstGeom prst="rect">
            <a:avLst/>
          </a:prstGeom>
          <a:noFill/>
        </p:spPr>
        <p:txBody>
          <a:bodyPr wrap="square" lIns="45711" tIns="22856" rIns="45711" bIns="22856" rtlCol="0">
            <a:spAutoFit/>
          </a:bodyPr>
          <a:lstStyle/>
          <a:p>
            <a:pPr algn="ctr"/>
            <a:r>
              <a:rPr lang="es-CL" sz="4000" b="1" dirty="0" smtClean="0">
                <a:solidFill>
                  <a:schemeClr val="tx2"/>
                </a:solidFill>
                <a:latin typeface="+mj-lt"/>
                <a:cs typeface="Lato Regular"/>
              </a:rPr>
              <a:t>Técnicas de Coaching </a:t>
            </a:r>
          </a:p>
          <a:p>
            <a:pPr algn="ctr"/>
            <a:r>
              <a:rPr lang="es-CL" sz="4000" b="1" dirty="0" smtClean="0">
                <a:solidFill>
                  <a:schemeClr val="accent2"/>
                </a:solidFill>
                <a:latin typeface="+mj-lt"/>
                <a:cs typeface="Lato Regular"/>
              </a:rPr>
              <a:t>EXPLORATORIAS</a:t>
            </a:r>
            <a:endParaRPr lang="es-CL" sz="4000" b="1" dirty="0">
              <a:solidFill>
                <a:schemeClr val="accent2"/>
              </a:solidFill>
              <a:latin typeface="+mj-lt"/>
              <a:cs typeface="Lato Regular"/>
            </a:endParaRPr>
          </a:p>
        </p:txBody>
      </p:sp>
      <p:sp>
        <p:nvSpPr>
          <p:cNvPr id="9" name="Rectángulo 8"/>
          <p:cNvSpPr/>
          <p:nvPr/>
        </p:nvSpPr>
        <p:spPr>
          <a:xfrm>
            <a:off x="6520960" y="1278290"/>
            <a:ext cx="5671040" cy="369332"/>
          </a:xfrm>
          <a:prstGeom prst="rect">
            <a:avLst/>
          </a:prstGeom>
          <a:solidFill>
            <a:schemeClr val="accent2"/>
          </a:solidFill>
        </p:spPr>
        <p:txBody>
          <a:bodyPr wrap="square">
            <a:spAutoFit/>
          </a:bodyPr>
          <a:lstStyle/>
          <a:p>
            <a:pPr algn="ctr"/>
            <a:r>
              <a:rPr lang="es-CL" b="1" dirty="0" smtClean="0">
                <a:solidFill>
                  <a:schemeClr val="bg1"/>
                </a:solidFill>
                <a:latin typeface="Calibri" panose="020F0502020204030204"/>
              </a:rPr>
              <a:t>RUEDA DE LA VIDA </a:t>
            </a:r>
            <a:endParaRPr lang="es-CL" b="1" dirty="0">
              <a:solidFill>
                <a:schemeClr val="bg1"/>
              </a:solidFill>
              <a:latin typeface="Calibri" panose="020F0502020204030204"/>
            </a:endParaRPr>
          </a:p>
        </p:txBody>
      </p:sp>
      <p:sp>
        <p:nvSpPr>
          <p:cNvPr id="8" name="CuadroTexto 7"/>
          <p:cNvSpPr txBox="1"/>
          <p:nvPr/>
        </p:nvSpPr>
        <p:spPr>
          <a:xfrm>
            <a:off x="0" y="1009807"/>
            <a:ext cx="6029739" cy="4939814"/>
          </a:xfrm>
          <a:prstGeom prst="rect">
            <a:avLst/>
          </a:prstGeom>
          <a:ln w="28575">
            <a:solidFill>
              <a:schemeClr val="accent2">
                <a:lumMod val="75000"/>
              </a:schemeClr>
            </a:solidFill>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50000"/>
              </a:lnSpc>
            </a:pPr>
            <a:r>
              <a:rPr lang="es-CL" b="1" dirty="0">
                <a:solidFill>
                  <a:schemeClr val="accent2">
                    <a:lumMod val="75000"/>
                  </a:schemeClr>
                </a:solidFill>
                <a:latin typeface="Calibri" panose="020F0502020204030204"/>
              </a:rPr>
              <a:t>RUEDA DE LA VIDA </a:t>
            </a:r>
            <a:endParaRPr lang="es-CL" b="1" dirty="0" smtClean="0">
              <a:solidFill>
                <a:schemeClr val="accent2">
                  <a:lumMod val="75000"/>
                </a:schemeClr>
              </a:solidFill>
              <a:latin typeface="Calibri" panose="020F0502020204030204"/>
            </a:endParaRPr>
          </a:p>
          <a:p>
            <a:pPr algn="just">
              <a:lnSpc>
                <a:spcPct val="150000"/>
              </a:lnSpc>
            </a:pPr>
            <a:r>
              <a:rPr lang="es-CL" sz="1600" dirty="0" smtClean="0">
                <a:solidFill>
                  <a:schemeClr val="accent2">
                    <a:lumMod val="75000"/>
                  </a:schemeClr>
                </a:solidFill>
                <a:latin typeface="Calibri" panose="020F0502020204030204"/>
              </a:rPr>
              <a:t>La </a:t>
            </a:r>
            <a:r>
              <a:rPr lang="es-CL" sz="1600" dirty="0">
                <a:solidFill>
                  <a:schemeClr val="accent2">
                    <a:lumMod val="75000"/>
                  </a:schemeClr>
                </a:solidFill>
                <a:latin typeface="Calibri" panose="020F0502020204030204"/>
              </a:rPr>
              <a:t>rueda de la vida se divide en ocho áreas y cada una de las áreas se divide en cinco o diez niveles, que se corresponden con el grado de satisfacción que la persona presenta en cada una de ellas. Estas áreas varían de una rueda de la vida a otra, ya que existen numerosas versiones. </a:t>
            </a:r>
            <a:endParaRPr lang="es-CL" sz="1600" dirty="0" smtClean="0">
              <a:solidFill>
                <a:schemeClr val="accent2">
                  <a:lumMod val="75000"/>
                </a:schemeClr>
              </a:solidFill>
              <a:latin typeface="Calibri" panose="020F0502020204030204"/>
            </a:endParaRPr>
          </a:p>
          <a:p>
            <a:pPr algn="just">
              <a:lnSpc>
                <a:spcPct val="150000"/>
              </a:lnSpc>
            </a:pPr>
            <a:r>
              <a:rPr lang="es-CL" sz="1600" dirty="0" smtClean="0">
                <a:solidFill>
                  <a:schemeClr val="accent2">
                    <a:lumMod val="75000"/>
                  </a:schemeClr>
                </a:solidFill>
                <a:latin typeface="Calibri" panose="020F0502020204030204"/>
              </a:rPr>
              <a:t>Las </a:t>
            </a:r>
            <a:r>
              <a:rPr lang="es-CL" sz="1600" dirty="0">
                <a:solidFill>
                  <a:schemeClr val="accent2">
                    <a:lumMod val="75000"/>
                  </a:schemeClr>
                </a:solidFill>
                <a:latin typeface="Calibri" panose="020F0502020204030204"/>
              </a:rPr>
              <a:t>distintas áreas de la vida pueden estar relacionadas con la salud, con la economía, el ocio, el entorno físico, etc. La persona que esté haciendo el ejercicio debe elegir el grado de satisfacción que tiene en cada una de las áreas marcadas. </a:t>
            </a:r>
            <a:endParaRPr lang="es-CL" sz="1600" dirty="0" smtClean="0">
              <a:solidFill>
                <a:schemeClr val="accent2">
                  <a:lumMod val="75000"/>
                </a:schemeClr>
              </a:solidFill>
              <a:latin typeface="Calibri" panose="020F0502020204030204"/>
            </a:endParaRPr>
          </a:p>
          <a:p>
            <a:pPr algn="just">
              <a:lnSpc>
                <a:spcPct val="150000"/>
              </a:lnSpc>
            </a:pPr>
            <a:r>
              <a:rPr lang="es-CL" sz="1600" dirty="0" smtClean="0">
                <a:solidFill>
                  <a:schemeClr val="accent2">
                    <a:lumMod val="75000"/>
                  </a:schemeClr>
                </a:solidFill>
                <a:latin typeface="Calibri" panose="020F0502020204030204"/>
              </a:rPr>
              <a:t>El </a:t>
            </a:r>
            <a:r>
              <a:rPr lang="es-CL" sz="1600" dirty="0">
                <a:solidFill>
                  <a:schemeClr val="accent2">
                    <a:lumMod val="75000"/>
                  </a:schemeClr>
                </a:solidFill>
                <a:latin typeface="Calibri" panose="020F0502020204030204"/>
              </a:rPr>
              <a:t>resultado permite elaborar un plan de acción. Tras los diferentes resultados se decide el área por el que se quiere comenzar y planificar el desarrollo personal.</a:t>
            </a:r>
          </a:p>
        </p:txBody>
      </p:sp>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8191" y="1854824"/>
            <a:ext cx="4308191" cy="3831924"/>
          </a:xfrm>
          <a:prstGeom prst="rect">
            <a:avLst/>
          </a:prstGeom>
          <a:solidFill>
            <a:srgbClr val="FFFFFF">
              <a:shade val="85000"/>
            </a:srgbClr>
          </a:solidFill>
          <a:ln w="88900" cap="sq">
            <a:solidFill>
              <a:schemeClr val="accent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511227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124200" y="6858000"/>
            <a:ext cx="10464150" cy="1203506"/>
          </a:xfrm>
          <a:prstGeom prst="rect">
            <a:avLst/>
          </a:prstGeom>
        </p:spPr>
        <p:txBody>
          <a:bodyPr wrap="square" lIns="0" tIns="0" rIns="0" bIns="0" rtlCol="0">
            <a:noAutofit/>
          </a:bodyPr>
          <a:lstStyle/>
          <a:p>
            <a:pPr marL="12700" marR="7841" algn="just">
              <a:lnSpc>
                <a:spcPts val="1760"/>
              </a:lnSpc>
              <a:spcBef>
                <a:spcPts val="88"/>
              </a:spcBef>
            </a:pPr>
            <a:endParaRPr sz="1600" dirty="0">
              <a:latin typeface="Times New Roman"/>
              <a:cs typeface="Times New Roman"/>
            </a:endParaRPr>
          </a:p>
        </p:txBody>
      </p:sp>
      <p:sp>
        <p:nvSpPr>
          <p:cNvPr id="2" name="object 2"/>
          <p:cNvSpPr txBox="1"/>
          <p:nvPr/>
        </p:nvSpPr>
        <p:spPr>
          <a:xfrm>
            <a:off x="11002772" y="6393841"/>
            <a:ext cx="93781" cy="203708"/>
          </a:xfrm>
          <a:prstGeom prst="rect">
            <a:avLst/>
          </a:prstGeom>
        </p:spPr>
        <p:txBody>
          <a:bodyPr wrap="square" lIns="0" tIns="0" rIns="0" bIns="0" rtlCol="0">
            <a:noAutofit/>
          </a:bodyPr>
          <a:lstStyle/>
          <a:p>
            <a:pPr marL="12700">
              <a:lnSpc>
                <a:spcPts val="1560"/>
              </a:lnSpc>
              <a:spcBef>
                <a:spcPts val="78"/>
              </a:spcBef>
            </a:pPr>
            <a:r>
              <a:rPr sz="1400" spc="0" dirty="0">
                <a:solidFill>
                  <a:srgbClr val="ACB8C9"/>
                </a:solidFill>
                <a:latin typeface="Times New Roman"/>
                <a:cs typeface="Times New Roman"/>
              </a:rPr>
              <a:t>.</a:t>
            </a:r>
            <a:endParaRPr sz="1400">
              <a:latin typeface="Times New Roman"/>
              <a:cs typeface="Times New Roman"/>
            </a:endParaRPr>
          </a:p>
        </p:txBody>
      </p:sp>
      <p:sp>
        <p:nvSpPr>
          <p:cNvPr id="18" name="TextBox 49">
            <a:extLst>
              <a:ext uri="{FF2B5EF4-FFF2-40B4-BE49-F238E27FC236}">
                <a16:creationId xmlns:a16="http://schemas.microsoft.com/office/drawing/2014/main" xmlns="" id="{97B06F60-F366-4405-B2F3-CD4F07650629}"/>
              </a:ext>
            </a:extLst>
          </p:cNvPr>
          <p:cNvSpPr txBox="1"/>
          <p:nvPr/>
        </p:nvSpPr>
        <p:spPr>
          <a:xfrm>
            <a:off x="0" y="68832"/>
            <a:ext cx="5671040" cy="1277265"/>
          </a:xfrm>
          <a:prstGeom prst="rect">
            <a:avLst/>
          </a:prstGeom>
          <a:noFill/>
        </p:spPr>
        <p:txBody>
          <a:bodyPr wrap="square" lIns="45711" tIns="22856" rIns="45711" bIns="22856" rtlCol="0">
            <a:spAutoFit/>
          </a:bodyPr>
          <a:lstStyle/>
          <a:p>
            <a:pPr algn="ctr"/>
            <a:r>
              <a:rPr lang="es-CL" sz="4000" b="1" dirty="0" smtClean="0">
                <a:solidFill>
                  <a:schemeClr val="tx2"/>
                </a:solidFill>
                <a:latin typeface="+mj-lt"/>
                <a:cs typeface="Lato Regular"/>
              </a:rPr>
              <a:t>Técnicas de Coaching </a:t>
            </a:r>
          </a:p>
          <a:p>
            <a:pPr algn="ctr"/>
            <a:r>
              <a:rPr lang="es-CL" sz="4000" b="1" dirty="0" smtClean="0">
                <a:solidFill>
                  <a:schemeClr val="accent2"/>
                </a:solidFill>
                <a:latin typeface="+mj-lt"/>
                <a:cs typeface="Lato Regular"/>
              </a:rPr>
              <a:t>EXPLORATORIAS</a:t>
            </a:r>
            <a:endParaRPr lang="es-CL" sz="4000" b="1" dirty="0">
              <a:solidFill>
                <a:schemeClr val="accent2"/>
              </a:solidFill>
              <a:latin typeface="+mj-lt"/>
              <a:cs typeface="Lato Regular"/>
            </a:endParaRPr>
          </a:p>
        </p:txBody>
      </p:sp>
      <p:sp>
        <p:nvSpPr>
          <p:cNvPr id="8" name="Rectángulo 7"/>
          <p:cNvSpPr/>
          <p:nvPr/>
        </p:nvSpPr>
        <p:spPr>
          <a:xfrm>
            <a:off x="0" y="1421882"/>
            <a:ext cx="5671040" cy="369332"/>
          </a:xfrm>
          <a:prstGeom prst="rect">
            <a:avLst/>
          </a:prstGeom>
          <a:solidFill>
            <a:schemeClr val="accent2"/>
          </a:solidFill>
        </p:spPr>
        <p:txBody>
          <a:bodyPr wrap="square">
            <a:spAutoFit/>
          </a:bodyPr>
          <a:lstStyle/>
          <a:p>
            <a:pPr algn="ctr"/>
            <a:r>
              <a:rPr lang="es-CL" b="1" dirty="0" smtClean="0">
                <a:solidFill>
                  <a:schemeClr val="bg1"/>
                </a:solidFill>
                <a:latin typeface="Calibri" panose="020F0502020204030204"/>
              </a:rPr>
              <a:t>ESCALA DE VALORES</a:t>
            </a:r>
            <a:endParaRPr lang="es-CL" b="1" dirty="0">
              <a:solidFill>
                <a:schemeClr val="bg1"/>
              </a:solidFill>
              <a:latin typeface="Calibri" panose="020F0502020204030204"/>
            </a:endParaRPr>
          </a:p>
        </p:txBody>
      </p:sp>
      <p:pic>
        <p:nvPicPr>
          <p:cNvPr id="11" name="Imagen 10"/>
          <p:cNvPicPr>
            <a:picLocks noChangeAspect="1"/>
          </p:cNvPicPr>
          <p:nvPr/>
        </p:nvPicPr>
        <p:blipFill rotWithShape="1">
          <a:blip r:embed="rId2">
            <a:extLst>
              <a:ext uri="{28A0092B-C50C-407E-A947-70E740481C1C}">
                <a14:useLocalDpi xmlns:a14="http://schemas.microsoft.com/office/drawing/2010/main" val="0"/>
              </a:ext>
            </a:extLst>
          </a:blip>
          <a:srcRect t="13749"/>
          <a:stretch/>
        </p:blipFill>
        <p:spPr>
          <a:xfrm>
            <a:off x="546679" y="2119212"/>
            <a:ext cx="4577681" cy="3451538"/>
          </a:xfrm>
          <a:prstGeom prst="rect">
            <a:avLst/>
          </a:prstGeom>
          <a:solidFill>
            <a:srgbClr val="FFFFFF">
              <a:shade val="85000"/>
            </a:srgbClr>
          </a:solidFill>
          <a:ln w="88900" cap="sq">
            <a:solidFill>
              <a:schemeClr val="accent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2" name="CuadroTexto 11"/>
          <p:cNvSpPr txBox="1"/>
          <p:nvPr/>
        </p:nvSpPr>
        <p:spPr>
          <a:xfrm>
            <a:off x="5904265" y="246302"/>
            <a:ext cx="6287735" cy="6417141"/>
          </a:xfrm>
          <a:prstGeom prst="rect">
            <a:avLst/>
          </a:prstGeom>
          <a:ln w="28575">
            <a:solidFill>
              <a:schemeClr val="accent2">
                <a:lumMod val="75000"/>
              </a:schemeClr>
            </a:solidFill>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50000"/>
              </a:lnSpc>
            </a:pPr>
            <a:r>
              <a:rPr lang="es-CL" b="1" dirty="0" smtClean="0">
                <a:solidFill>
                  <a:schemeClr val="accent2">
                    <a:lumMod val="75000"/>
                  </a:schemeClr>
                </a:solidFill>
                <a:latin typeface="Calibri" panose="020F0502020204030204"/>
              </a:rPr>
              <a:t>ESCALA </a:t>
            </a:r>
            <a:r>
              <a:rPr lang="es-CL" b="1" dirty="0">
                <a:solidFill>
                  <a:schemeClr val="accent2">
                    <a:lumMod val="75000"/>
                  </a:schemeClr>
                </a:solidFill>
                <a:latin typeface="Calibri" panose="020F0502020204030204"/>
              </a:rPr>
              <a:t>DE VALORES </a:t>
            </a:r>
            <a:endParaRPr lang="es-CL" b="1" dirty="0" smtClean="0">
              <a:solidFill>
                <a:schemeClr val="accent2">
                  <a:lumMod val="75000"/>
                </a:schemeClr>
              </a:solidFill>
              <a:latin typeface="Calibri" panose="020F0502020204030204"/>
            </a:endParaRPr>
          </a:p>
          <a:p>
            <a:pPr algn="just">
              <a:lnSpc>
                <a:spcPct val="150000"/>
              </a:lnSpc>
            </a:pPr>
            <a:r>
              <a:rPr lang="es-CL" sz="1600" dirty="0" smtClean="0">
                <a:solidFill>
                  <a:schemeClr val="accent2">
                    <a:lumMod val="75000"/>
                  </a:schemeClr>
                </a:solidFill>
                <a:latin typeface="Calibri" panose="020F0502020204030204"/>
              </a:rPr>
              <a:t>Una </a:t>
            </a:r>
            <a:r>
              <a:rPr lang="es-CL" sz="1600" dirty="0">
                <a:solidFill>
                  <a:schemeClr val="accent2">
                    <a:lumMod val="75000"/>
                  </a:schemeClr>
                </a:solidFill>
                <a:latin typeface="Calibri" panose="020F0502020204030204"/>
              </a:rPr>
              <a:t>escala es una sucesión ordenada de valores de una misma cualidad. </a:t>
            </a:r>
            <a:endParaRPr lang="es-CL" sz="1600" dirty="0" smtClean="0">
              <a:solidFill>
                <a:schemeClr val="accent2">
                  <a:lumMod val="75000"/>
                </a:schemeClr>
              </a:solidFill>
              <a:latin typeface="Calibri" panose="020F0502020204030204"/>
            </a:endParaRPr>
          </a:p>
          <a:p>
            <a:pPr algn="just">
              <a:lnSpc>
                <a:spcPct val="150000"/>
              </a:lnSpc>
            </a:pPr>
            <a:r>
              <a:rPr lang="es-CL" sz="1600" dirty="0" smtClean="0">
                <a:solidFill>
                  <a:schemeClr val="accent2">
                    <a:lumMod val="75000"/>
                  </a:schemeClr>
                </a:solidFill>
                <a:latin typeface="Calibri" panose="020F0502020204030204"/>
              </a:rPr>
              <a:t>Y </a:t>
            </a:r>
            <a:r>
              <a:rPr lang="es-CL" sz="1600" dirty="0">
                <a:solidFill>
                  <a:schemeClr val="accent2">
                    <a:lumMod val="75000"/>
                  </a:schemeClr>
                </a:solidFill>
                <a:latin typeface="Calibri" panose="020F0502020204030204"/>
              </a:rPr>
              <a:t>por su lado, un valor, es la cualidad que los individuos le conferimos a las cosas, individuos, hechos, es decir, es la estimación, ya sea la misma positiva o negativa, que le atribuimos a las mencionadas cuestiones. Por otro lado, los valores son las características morales inherentes a una persona, como ser: humildad, responsabilidad, solidaridad, entre otros. </a:t>
            </a:r>
            <a:endParaRPr lang="es-CL" sz="1600" dirty="0" smtClean="0">
              <a:solidFill>
                <a:schemeClr val="accent2">
                  <a:lumMod val="75000"/>
                </a:schemeClr>
              </a:solidFill>
              <a:latin typeface="Calibri" panose="020F0502020204030204"/>
            </a:endParaRPr>
          </a:p>
          <a:p>
            <a:pPr algn="just">
              <a:lnSpc>
                <a:spcPct val="150000"/>
              </a:lnSpc>
            </a:pPr>
            <a:r>
              <a:rPr lang="es-CL" sz="1600" dirty="0" smtClean="0">
                <a:solidFill>
                  <a:schemeClr val="accent2">
                    <a:lumMod val="75000"/>
                  </a:schemeClr>
                </a:solidFill>
                <a:latin typeface="Calibri" panose="020F0502020204030204"/>
              </a:rPr>
              <a:t>La </a:t>
            </a:r>
            <a:r>
              <a:rPr lang="es-CL" sz="1600" dirty="0">
                <a:solidFill>
                  <a:schemeClr val="accent2">
                    <a:lumMod val="75000"/>
                  </a:schemeClr>
                </a:solidFill>
                <a:latin typeface="Calibri" panose="020F0502020204030204"/>
              </a:rPr>
              <a:t>carencia de esta escala, de alguna manera, dejará al hombre muy vulnerable y solo en el mundo y a merced de las voluntades de otros que pueden no tener las mejores intenciones. </a:t>
            </a:r>
            <a:endParaRPr lang="es-CL" sz="1600" dirty="0" smtClean="0">
              <a:solidFill>
                <a:schemeClr val="accent2">
                  <a:lumMod val="75000"/>
                </a:schemeClr>
              </a:solidFill>
              <a:latin typeface="Calibri" panose="020F0502020204030204"/>
            </a:endParaRPr>
          </a:p>
          <a:p>
            <a:pPr algn="just">
              <a:lnSpc>
                <a:spcPct val="150000"/>
              </a:lnSpc>
            </a:pPr>
            <a:r>
              <a:rPr lang="es-CL" sz="1600" dirty="0" smtClean="0">
                <a:solidFill>
                  <a:schemeClr val="accent2">
                    <a:lumMod val="75000"/>
                  </a:schemeClr>
                </a:solidFill>
                <a:latin typeface="Calibri" panose="020F0502020204030204"/>
              </a:rPr>
              <a:t>Por </a:t>
            </a:r>
            <a:r>
              <a:rPr lang="es-CL" sz="1600" dirty="0">
                <a:solidFill>
                  <a:schemeClr val="accent2">
                    <a:lumMod val="75000"/>
                  </a:schemeClr>
                </a:solidFill>
                <a:latin typeface="Calibri" panose="020F0502020204030204"/>
              </a:rPr>
              <a:t>el contrario, quien sí cuenta con una escala de valores, por ejemplo, su escala presenta el siguiente orden: amor, paz, respeto, tolerancia, unidad, solidaridad, seguramente, se tratará de un individuo que promoverá siempre acciones que tengan como objetivo el bienestar propio y el de quienes lo rodean, e irá en detrimento de aquello o aquellos que propongan absolutamente lo opuesto como ser el odio, la falta de respeto, el egoísmo, la desigualdad y la mentira. </a:t>
            </a:r>
          </a:p>
        </p:txBody>
      </p:sp>
    </p:spTree>
    <p:extLst>
      <p:ext uri="{BB962C8B-B14F-4D97-AF65-F5344CB8AC3E}">
        <p14:creationId xmlns:p14="http://schemas.microsoft.com/office/powerpoint/2010/main" val="15390323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124200" y="6858000"/>
            <a:ext cx="10464150" cy="1203506"/>
          </a:xfrm>
          <a:prstGeom prst="rect">
            <a:avLst/>
          </a:prstGeom>
        </p:spPr>
        <p:txBody>
          <a:bodyPr wrap="square" lIns="0" tIns="0" rIns="0" bIns="0" rtlCol="0">
            <a:noAutofit/>
          </a:bodyPr>
          <a:lstStyle/>
          <a:p>
            <a:pPr marL="12700" marR="7841" algn="just">
              <a:lnSpc>
                <a:spcPts val="1760"/>
              </a:lnSpc>
              <a:spcBef>
                <a:spcPts val="88"/>
              </a:spcBef>
            </a:pPr>
            <a:endParaRPr sz="1600" dirty="0">
              <a:latin typeface="Times New Roman"/>
              <a:cs typeface="Times New Roman"/>
            </a:endParaRPr>
          </a:p>
        </p:txBody>
      </p:sp>
      <p:sp>
        <p:nvSpPr>
          <p:cNvPr id="2" name="object 2"/>
          <p:cNvSpPr txBox="1"/>
          <p:nvPr/>
        </p:nvSpPr>
        <p:spPr>
          <a:xfrm>
            <a:off x="11002772" y="6393841"/>
            <a:ext cx="93781" cy="203708"/>
          </a:xfrm>
          <a:prstGeom prst="rect">
            <a:avLst/>
          </a:prstGeom>
        </p:spPr>
        <p:txBody>
          <a:bodyPr wrap="square" lIns="0" tIns="0" rIns="0" bIns="0" rtlCol="0">
            <a:noAutofit/>
          </a:bodyPr>
          <a:lstStyle/>
          <a:p>
            <a:pPr marL="12700">
              <a:lnSpc>
                <a:spcPts val="1560"/>
              </a:lnSpc>
              <a:spcBef>
                <a:spcPts val="78"/>
              </a:spcBef>
            </a:pPr>
            <a:r>
              <a:rPr sz="1400" spc="0" dirty="0">
                <a:solidFill>
                  <a:srgbClr val="ACB8C9"/>
                </a:solidFill>
                <a:latin typeface="Times New Roman"/>
                <a:cs typeface="Times New Roman"/>
              </a:rPr>
              <a:t>.</a:t>
            </a:r>
            <a:endParaRPr sz="1400">
              <a:latin typeface="Times New Roman"/>
              <a:cs typeface="Times New Roman"/>
            </a:endParaRPr>
          </a:p>
        </p:txBody>
      </p:sp>
      <p:sp>
        <p:nvSpPr>
          <p:cNvPr id="7" name="TextBox 49">
            <a:extLst>
              <a:ext uri="{FF2B5EF4-FFF2-40B4-BE49-F238E27FC236}">
                <a16:creationId xmlns:a16="http://schemas.microsoft.com/office/drawing/2014/main" xmlns="" id="{97B06F60-F366-4405-B2F3-CD4F07650629}"/>
              </a:ext>
            </a:extLst>
          </p:cNvPr>
          <p:cNvSpPr txBox="1"/>
          <p:nvPr/>
        </p:nvSpPr>
        <p:spPr>
          <a:xfrm>
            <a:off x="6520960" y="35157"/>
            <a:ext cx="5671040" cy="1277265"/>
          </a:xfrm>
          <a:prstGeom prst="rect">
            <a:avLst/>
          </a:prstGeom>
          <a:noFill/>
        </p:spPr>
        <p:txBody>
          <a:bodyPr wrap="square" lIns="45711" tIns="22856" rIns="45711" bIns="22856" rtlCol="0">
            <a:spAutoFit/>
          </a:bodyPr>
          <a:lstStyle/>
          <a:p>
            <a:pPr algn="ctr"/>
            <a:r>
              <a:rPr lang="es-CL" sz="4000" b="1" dirty="0" smtClean="0">
                <a:solidFill>
                  <a:schemeClr val="tx2"/>
                </a:solidFill>
                <a:latin typeface="+mj-lt"/>
                <a:cs typeface="Lato Regular"/>
              </a:rPr>
              <a:t>Técnicas de Coaching </a:t>
            </a:r>
          </a:p>
          <a:p>
            <a:pPr algn="ctr"/>
            <a:r>
              <a:rPr lang="es-CL" sz="4000" b="1" dirty="0" smtClean="0">
                <a:solidFill>
                  <a:schemeClr val="accent2"/>
                </a:solidFill>
                <a:latin typeface="+mj-lt"/>
                <a:cs typeface="Lato Regular"/>
              </a:rPr>
              <a:t>EXPLORATORIAS</a:t>
            </a:r>
            <a:endParaRPr lang="es-CL" sz="4000" b="1" dirty="0">
              <a:solidFill>
                <a:schemeClr val="accent2"/>
              </a:solidFill>
              <a:latin typeface="+mj-lt"/>
              <a:cs typeface="Lato Regular"/>
            </a:endParaRPr>
          </a:p>
        </p:txBody>
      </p:sp>
      <p:sp>
        <p:nvSpPr>
          <p:cNvPr id="9" name="Rectángulo 8"/>
          <p:cNvSpPr/>
          <p:nvPr/>
        </p:nvSpPr>
        <p:spPr>
          <a:xfrm>
            <a:off x="6520960" y="1278290"/>
            <a:ext cx="5671040" cy="369332"/>
          </a:xfrm>
          <a:prstGeom prst="rect">
            <a:avLst/>
          </a:prstGeom>
          <a:solidFill>
            <a:schemeClr val="accent2"/>
          </a:solidFill>
        </p:spPr>
        <p:txBody>
          <a:bodyPr wrap="square">
            <a:spAutoFit/>
          </a:bodyPr>
          <a:lstStyle/>
          <a:p>
            <a:pPr algn="ctr"/>
            <a:r>
              <a:rPr lang="es-CL" b="1" dirty="0" smtClean="0">
                <a:solidFill>
                  <a:schemeClr val="bg1"/>
                </a:solidFill>
                <a:latin typeface="Calibri" panose="020F0502020204030204"/>
              </a:rPr>
              <a:t>DAFO </a:t>
            </a:r>
            <a:endParaRPr lang="es-CL" b="1" dirty="0">
              <a:solidFill>
                <a:schemeClr val="bg1"/>
              </a:solidFill>
              <a:latin typeface="Calibri" panose="020F0502020204030204"/>
            </a:endParaRPr>
          </a:p>
        </p:txBody>
      </p:sp>
      <p:pic>
        <p:nvPicPr>
          <p:cNvPr id="11" name="Imagen 10"/>
          <p:cNvPicPr>
            <a:picLocks noChangeAspect="1"/>
          </p:cNvPicPr>
          <p:nvPr/>
        </p:nvPicPr>
        <p:blipFill rotWithShape="1">
          <a:blip r:embed="rId2">
            <a:extLst>
              <a:ext uri="{28A0092B-C50C-407E-A947-70E740481C1C}">
                <a14:useLocalDpi xmlns:a14="http://schemas.microsoft.com/office/drawing/2010/main" val="0"/>
              </a:ext>
            </a:extLst>
          </a:blip>
          <a:srcRect t="14757" b="16613"/>
          <a:stretch/>
        </p:blipFill>
        <p:spPr>
          <a:xfrm>
            <a:off x="7080676" y="1959762"/>
            <a:ext cx="4551608" cy="3451539"/>
          </a:xfrm>
          <a:prstGeom prst="rect">
            <a:avLst/>
          </a:prstGeom>
          <a:solidFill>
            <a:srgbClr val="FFFFFF">
              <a:shade val="85000"/>
            </a:srgbClr>
          </a:solidFill>
          <a:ln w="88900" cap="sq">
            <a:solidFill>
              <a:schemeClr val="accent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2" name="CuadroTexto 11"/>
          <p:cNvSpPr txBox="1"/>
          <p:nvPr/>
        </p:nvSpPr>
        <p:spPr>
          <a:xfrm>
            <a:off x="0" y="140397"/>
            <a:ext cx="6175513" cy="6457152"/>
          </a:xfrm>
          <a:prstGeom prst="rect">
            <a:avLst/>
          </a:prstGeom>
          <a:ln w="28575">
            <a:solidFill>
              <a:schemeClr val="accent2">
                <a:lumMod val="75000"/>
              </a:schemeClr>
            </a:solidFill>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20000"/>
              </a:lnSpc>
            </a:pPr>
            <a:r>
              <a:rPr lang="es-CL" b="1" dirty="0">
                <a:solidFill>
                  <a:schemeClr val="accent2">
                    <a:lumMod val="75000"/>
                  </a:schemeClr>
                </a:solidFill>
                <a:latin typeface="Calibri" panose="020F0502020204030204"/>
              </a:rPr>
              <a:t>DAFO </a:t>
            </a:r>
            <a:endParaRPr lang="es-CL" b="1" dirty="0" smtClean="0">
              <a:solidFill>
                <a:schemeClr val="accent2">
                  <a:lumMod val="75000"/>
                </a:schemeClr>
              </a:solidFill>
              <a:latin typeface="Calibri" panose="020F0502020204030204"/>
            </a:endParaRPr>
          </a:p>
          <a:p>
            <a:pPr algn="just">
              <a:lnSpc>
                <a:spcPct val="120000"/>
              </a:lnSpc>
            </a:pPr>
            <a:r>
              <a:rPr lang="es-CL" sz="1600" dirty="0" smtClean="0">
                <a:solidFill>
                  <a:schemeClr val="accent2">
                    <a:lumMod val="75000"/>
                  </a:schemeClr>
                </a:solidFill>
                <a:latin typeface="Calibri" panose="020F0502020204030204"/>
              </a:rPr>
              <a:t>El </a:t>
            </a:r>
            <a:r>
              <a:rPr lang="es-CL" sz="1600" dirty="0">
                <a:solidFill>
                  <a:schemeClr val="accent2">
                    <a:lumMod val="75000"/>
                  </a:schemeClr>
                </a:solidFill>
                <a:latin typeface="Calibri" panose="020F0502020204030204"/>
              </a:rPr>
              <a:t>análisis DAFO, también conocido como análisis FODA o DOFA, es una herramienta de estudio de la situación de una empresa o un proyecto, analizando sus características internas (Debilidades y Fortalezas) y su situación externa (Amenazas y Oportunidades) en una matriz cuadrada. Proviene de las siglas en inglés SWOT (</a:t>
            </a:r>
            <a:r>
              <a:rPr lang="es-CL" sz="1600" dirty="0" err="1">
                <a:solidFill>
                  <a:schemeClr val="accent2">
                    <a:lumMod val="75000"/>
                  </a:schemeClr>
                </a:solidFill>
                <a:latin typeface="Calibri" panose="020F0502020204030204"/>
              </a:rPr>
              <a:t>Strengths</a:t>
            </a:r>
            <a:r>
              <a:rPr lang="es-CL" sz="1600" dirty="0">
                <a:solidFill>
                  <a:schemeClr val="accent2">
                    <a:lumMod val="75000"/>
                  </a:schemeClr>
                </a:solidFill>
                <a:latin typeface="Calibri" panose="020F0502020204030204"/>
              </a:rPr>
              <a:t>, </a:t>
            </a:r>
            <a:r>
              <a:rPr lang="es-CL" sz="1600" dirty="0" err="1">
                <a:solidFill>
                  <a:schemeClr val="accent2">
                    <a:lumMod val="75000"/>
                  </a:schemeClr>
                </a:solidFill>
                <a:latin typeface="Calibri" panose="020F0502020204030204"/>
              </a:rPr>
              <a:t>Weaknesses</a:t>
            </a:r>
            <a:r>
              <a:rPr lang="es-CL" sz="1600" dirty="0">
                <a:solidFill>
                  <a:schemeClr val="accent2">
                    <a:lumMod val="75000"/>
                  </a:schemeClr>
                </a:solidFill>
                <a:latin typeface="Calibri" panose="020F0502020204030204"/>
              </a:rPr>
              <a:t>, </a:t>
            </a:r>
            <a:r>
              <a:rPr lang="es-CL" sz="1600" dirty="0" err="1">
                <a:solidFill>
                  <a:schemeClr val="accent2">
                    <a:lumMod val="75000"/>
                  </a:schemeClr>
                </a:solidFill>
                <a:latin typeface="Calibri" panose="020F0502020204030204"/>
              </a:rPr>
              <a:t>Opportunities</a:t>
            </a:r>
            <a:r>
              <a:rPr lang="es-CL" sz="1600" dirty="0">
                <a:solidFill>
                  <a:schemeClr val="accent2">
                    <a:lumMod val="75000"/>
                  </a:schemeClr>
                </a:solidFill>
                <a:latin typeface="Calibri" panose="020F0502020204030204"/>
              </a:rPr>
              <a:t> y </a:t>
            </a:r>
            <a:r>
              <a:rPr lang="es-CL" sz="1600" dirty="0" err="1">
                <a:solidFill>
                  <a:schemeClr val="accent2">
                    <a:lumMod val="75000"/>
                  </a:schemeClr>
                </a:solidFill>
                <a:latin typeface="Calibri" panose="020F0502020204030204"/>
              </a:rPr>
              <a:t>Threats</a:t>
            </a:r>
            <a:r>
              <a:rPr lang="es-CL" sz="1600" dirty="0">
                <a:solidFill>
                  <a:schemeClr val="accent2">
                    <a:lumMod val="75000"/>
                  </a:schemeClr>
                </a:solidFill>
                <a:latin typeface="Calibri" panose="020F0502020204030204"/>
              </a:rPr>
              <a:t>). </a:t>
            </a:r>
            <a:endParaRPr lang="es-CL" sz="1600" dirty="0" smtClean="0">
              <a:solidFill>
                <a:schemeClr val="accent2">
                  <a:lumMod val="75000"/>
                </a:schemeClr>
              </a:solidFill>
              <a:latin typeface="Calibri" panose="020F0502020204030204"/>
            </a:endParaRPr>
          </a:p>
          <a:p>
            <a:pPr algn="just">
              <a:lnSpc>
                <a:spcPct val="120000"/>
              </a:lnSpc>
            </a:pPr>
            <a:r>
              <a:rPr lang="es-CL" sz="1600" dirty="0" smtClean="0">
                <a:solidFill>
                  <a:schemeClr val="accent2">
                    <a:lumMod val="75000"/>
                  </a:schemeClr>
                </a:solidFill>
                <a:latin typeface="Calibri" panose="020F0502020204030204"/>
              </a:rPr>
              <a:t>Es </a:t>
            </a:r>
            <a:r>
              <a:rPr lang="es-CL" sz="1600" dirty="0">
                <a:solidFill>
                  <a:schemeClr val="accent2">
                    <a:lumMod val="75000"/>
                  </a:schemeClr>
                </a:solidFill>
                <a:latin typeface="Calibri" panose="020F0502020204030204"/>
              </a:rPr>
              <a:t>una herramienta para conocer la situación real en que se encuentra una organización, empresa o proyecto, y planear una estrategia de futuro. Este recurso fue creado a principios de la década de los setenta y produjo una revolución en el campo de la estrategia empresarial. El objetivo del análisis DAFO es determinar las ventajas competitivas de la empresa bajo análisis y la estrategia genérica a emplear por la misma que más le convenga en función de sus características propias y de las del mercado en que se mueve. </a:t>
            </a:r>
            <a:endParaRPr lang="es-CL" sz="1600" dirty="0" smtClean="0">
              <a:solidFill>
                <a:schemeClr val="accent2">
                  <a:lumMod val="75000"/>
                </a:schemeClr>
              </a:solidFill>
              <a:latin typeface="Calibri" panose="020F0502020204030204"/>
            </a:endParaRPr>
          </a:p>
          <a:p>
            <a:pPr algn="just">
              <a:lnSpc>
                <a:spcPct val="120000"/>
              </a:lnSpc>
            </a:pPr>
            <a:r>
              <a:rPr lang="es-CL" sz="1600" dirty="0" smtClean="0">
                <a:solidFill>
                  <a:schemeClr val="accent2">
                    <a:lumMod val="75000"/>
                  </a:schemeClr>
                </a:solidFill>
                <a:latin typeface="Calibri" panose="020F0502020204030204"/>
              </a:rPr>
              <a:t>El </a:t>
            </a:r>
            <a:r>
              <a:rPr lang="es-CL" sz="1600" dirty="0">
                <a:solidFill>
                  <a:schemeClr val="accent2">
                    <a:lumMod val="75000"/>
                  </a:schemeClr>
                </a:solidFill>
                <a:latin typeface="Calibri" panose="020F0502020204030204"/>
              </a:rPr>
              <a:t>análisis consta de cuatro pasos: </a:t>
            </a:r>
            <a:endParaRPr lang="es-CL" sz="1600" dirty="0" smtClean="0">
              <a:solidFill>
                <a:schemeClr val="accent2">
                  <a:lumMod val="75000"/>
                </a:schemeClr>
              </a:solidFill>
              <a:latin typeface="Calibri" panose="020F0502020204030204"/>
            </a:endParaRPr>
          </a:p>
          <a:p>
            <a:pPr marL="342900" indent="-342900" algn="just">
              <a:lnSpc>
                <a:spcPct val="130000"/>
              </a:lnSpc>
              <a:buAutoNum type="arabicPeriod"/>
            </a:pPr>
            <a:r>
              <a:rPr lang="es-CL" sz="1600" dirty="0" smtClean="0">
                <a:solidFill>
                  <a:schemeClr val="accent2">
                    <a:lumMod val="75000"/>
                  </a:schemeClr>
                </a:solidFill>
                <a:latin typeface="Calibri" panose="020F0502020204030204"/>
              </a:rPr>
              <a:t>Análisis </a:t>
            </a:r>
            <a:r>
              <a:rPr lang="es-CL" sz="1600" dirty="0">
                <a:solidFill>
                  <a:schemeClr val="accent2">
                    <a:lumMod val="75000"/>
                  </a:schemeClr>
                </a:solidFill>
                <a:latin typeface="Calibri" panose="020F0502020204030204"/>
              </a:rPr>
              <a:t>Externo (también conocido como "Modelo de las cinco fuerzas de </a:t>
            </a:r>
            <a:r>
              <a:rPr lang="es-CL" sz="1600" dirty="0" err="1">
                <a:solidFill>
                  <a:schemeClr val="accent2">
                    <a:lumMod val="75000"/>
                  </a:schemeClr>
                </a:solidFill>
                <a:latin typeface="Calibri" panose="020F0502020204030204"/>
              </a:rPr>
              <a:t>Porter</a:t>
            </a:r>
            <a:r>
              <a:rPr lang="es-CL" sz="1600" dirty="0" smtClean="0">
                <a:solidFill>
                  <a:schemeClr val="accent2">
                    <a:lumMod val="75000"/>
                  </a:schemeClr>
                </a:solidFill>
                <a:latin typeface="Calibri" panose="020F0502020204030204"/>
              </a:rPr>
              <a:t>").</a:t>
            </a:r>
          </a:p>
          <a:p>
            <a:pPr marL="342900" indent="-342900" algn="just">
              <a:lnSpc>
                <a:spcPct val="130000"/>
              </a:lnSpc>
              <a:buAutoNum type="arabicPeriod"/>
            </a:pPr>
            <a:r>
              <a:rPr lang="es-CL" sz="1600" dirty="0" smtClean="0">
                <a:solidFill>
                  <a:schemeClr val="accent2">
                    <a:lumMod val="75000"/>
                  </a:schemeClr>
                </a:solidFill>
                <a:latin typeface="Calibri" panose="020F0502020204030204"/>
              </a:rPr>
              <a:t> Análisis Interno. </a:t>
            </a:r>
          </a:p>
          <a:p>
            <a:pPr marL="342900" indent="-342900" algn="just">
              <a:lnSpc>
                <a:spcPct val="130000"/>
              </a:lnSpc>
              <a:buAutoNum type="arabicPeriod"/>
            </a:pPr>
            <a:r>
              <a:rPr lang="es-CL" sz="1600" dirty="0" smtClean="0">
                <a:solidFill>
                  <a:schemeClr val="accent2">
                    <a:lumMod val="75000"/>
                  </a:schemeClr>
                </a:solidFill>
                <a:latin typeface="Calibri" panose="020F0502020204030204"/>
              </a:rPr>
              <a:t>Confección </a:t>
            </a:r>
            <a:r>
              <a:rPr lang="es-CL" sz="1600" dirty="0">
                <a:solidFill>
                  <a:schemeClr val="accent2">
                    <a:lumMod val="75000"/>
                  </a:schemeClr>
                </a:solidFill>
                <a:latin typeface="Calibri" panose="020F0502020204030204"/>
              </a:rPr>
              <a:t>de la matriz </a:t>
            </a:r>
            <a:r>
              <a:rPr lang="es-CL" sz="1600" dirty="0" smtClean="0">
                <a:solidFill>
                  <a:schemeClr val="accent2">
                    <a:lumMod val="75000"/>
                  </a:schemeClr>
                </a:solidFill>
                <a:latin typeface="Calibri" panose="020F0502020204030204"/>
              </a:rPr>
              <a:t>DAFO.</a:t>
            </a:r>
          </a:p>
          <a:p>
            <a:pPr marL="342900" indent="-342900" algn="just">
              <a:lnSpc>
                <a:spcPct val="130000"/>
              </a:lnSpc>
              <a:buAutoNum type="arabicPeriod"/>
            </a:pPr>
            <a:r>
              <a:rPr lang="es-CL" sz="1600" dirty="0" smtClean="0">
                <a:solidFill>
                  <a:schemeClr val="accent2">
                    <a:lumMod val="75000"/>
                  </a:schemeClr>
                </a:solidFill>
                <a:latin typeface="Calibri" panose="020F0502020204030204"/>
              </a:rPr>
              <a:t>Determinación </a:t>
            </a:r>
            <a:r>
              <a:rPr lang="es-CL" sz="1600" dirty="0">
                <a:solidFill>
                  <a:schemeClr val="accent2">
                    <a:lumMod val="75000"/>
                  </a:schemeClr>
                </a:solidFill>
                <a:latin typeface="Calibri" panose="020F0502020204030204"/>
              </a:rPr>
              <a:t>de la estrategia a </a:t>
            </a:r>
            <a:r>
              <a:rPr lang="es-CL" sz="1600" dirty="0" smtClean="0">
                <a:solidFill>
                  <a:schemeClr val="accent2">
                    <a:lumMod val="75000"/>
                  </a:schemeClr>
                </a:solidFill>
                <a:latin typeface="Calibri" panose="020F0502020204030204"/>
              </a:rPr>
              <a:t>emplear.</a:t>
            </a:r>
            <a:endParaRPr lang="es-CL" sz="1600" dirty="0">
              <a:solidFill>
                <a:schemeClr val="accent2">
                  <a:lumMod val="75000"/>
                </a:schemeClr>
              </a:solidFill>
              <a:latin typeface="Calibri" panose="020F0502020204030204"/>
            </a:endParaRPr>
          </a:p>
        </p:txBody>
      </p:sp>
    </p:spTree>
    <p:extLst>
      <p:ext uri="{BB962C8B-B14F-4D97-AF65-F5344CB8AC3E}">
        <p14:creationId xmlns:p14="http://schemas.microsoft.com/office/powerpoint/2010/main" val="10592053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124200" y="6858000"/>
            <a:ext cx="10464150" cy="1203506"/>
          </a:xfrm>
          <a:prstGeom prst="rect">
            <a:avLst/>
          </a:prstGeom>
        </p:spPr>
        <p:txBody>
          <a:bodyPr wrap="square" lIns="0" tIns="0" rIns="0" bIns="0" rtlCol="0">
            <a:noAutofit/>
          </a:bodyPr>
          <a:lstStyle/>
          <a:p>
            <a:pPr marL="12700" marR="7841" algn="just">
              <a:lnSpc>
                <a:spcPts val="1760"/>
              </a:lnSpc>
              <a:spcBef>
                <a:spcPts val="88"/>
              </a:spcBef>
            </a:pPr>
            <a:endParaRPr sz="1600" dirty="0">
              <a:latin typeface="Times New Roman"/>
              <a:cs typeface="Times New Roman"/>
            </a:endParaRPr>
          </a:p>
        </p:txBody>
      </p:sp>
      <p:sp>
        <p:nvSpPr>
          <p:cNvPr id="2" name="object 2"/>
          <p:cNvSpPr txBox="1"/>
          <p:nvPr/>
        </p:nvSpPr>
        <p:spPr>
          <a:xfrm>
            <a:off x="11002772" y="6393841"/>
            <a:ext cx="93781" cy="203708"/>
          </a:xfrm>
          <a:prstGeom prst="rect">
            <a:avLst/>
          </a:prstGeom>
        </p:spPr>
        <p:txBody>
          <a:bodyPr wrap="square" lIns="0" tIns="0" rIns="0" bIns="0" rtlCol="0">
            <a:noAutofit/>
          </a:bodyPr>
          <a:lstStyle/>
          <a:p>
            <a:pPr marL="12700">
              <a:lnSpc>
                <a:spcPts val="1560"/>
              </a:lnSpc>
              <a:spcBef>
                <a:spcPts val="78"/>
              </a:spcBef>
            </a:pPr>
            <a:r>
              <a:rPr sz="1400" spc="0" dirty="0">
                <a:solidFill>
                  <a:srgbClr val="ACB8C9"/>
                </a:solidFill>
                <a:latin typeface="Times New Roman"/>
                <a:cs typeface="Times New Roman"/>
              </a:rPr>
              <a:t>.</a:t>
            </a:r>
            <a:endParaRPr sz="1400">
              <a:latin typeface="Times New Roman"/>
              <a:cs typeface="Times New Roman"/>
            </a:endParaRPr>
          </a:p>
        </p:txBody>
      </p:sp>
      <p:sp>
        <p:nvSpPr>
          <p:cNvPr id="18" name="TextBox 49">
            <a:extLst>
              <a:ext uri="{FF2B5EF4-FFF2-40B4-BE49-F238E27FC236}">
                <a16:creationId xmlns:a16="http://schemas.microsoft.com/office/drawing/2014/main" xmlns="" id="{97B06F60-F366-4405-B2F3-CD4F07650629}"/>
              </a:ext>
            </a:extLst>
          </p:cNvPr>
          <p:cNvSpPr txBox="1"/>
          <p:nvPr/>
        </p:nvSpPr>
        <p:spPr>
          <a:xfrm>
            <a:off x="0" y="68832"/>
            <a:ext cx="5671040" cy="1277265"/>
          </a:xfrm>
          <a:prstGeom prst="rect">
            <a:avLst/>
          </a:prstGeom>
          <a:noFill/>
        </p:spPr>
        <p:txBody>
          <a:bodyPr wrap="square" lIns="45711" tIns="22856" rIns="45711" bIns="22856" rtlCol="0">
            <a:spAutoFit/>
          </a:bodyPr>
          <a:lstStyle/>
          <a:p>
            <a:pPr algn="ctr"/>
            <a:r>
              <a:rPr lang="es-CL" sz="4000" b="1" dirty="0" smtClean="0">
                <a:solidFill>
                  <a:schemeClr val="tx2"/>
                </a:solidFill>
                <a:latin typeface="+mj-lt"/>
                <a:cs typeface="Lato Regular"/>
              </a:rPr>
              <a:t>Técnicas de Coaching </a:t>
            </a:r>
          </a:p>
          <a:p>
            <a:pPr algn="ctr"/>
            <a:r>
              <a:rPr lang="es-CL" sz="4000" b="1" dirty="0" smtClean="0">
                <a:solidFill>
                  <a:schemeClr val="accent2"/>
                </a:solidFill>
                <a:latin typeface="+mj-lt"/>
                <a:cs typeface="Lato Regular"/>
              </a:rPr>
              <a:t>EXPLORATORIAS</a:t>
            </a:r>
            <a:endParaRPr lang="es-CL" sz="4000" b="1" dirty="0">
              <a:solidFill>
                <a:schemeClr val="accent2"/>
              </a:solidFill>
              <a:latin typeface="+mj-lt"/>
              <a:cs typeface="Lato Regular"/>
            </a:endParaRPr>
          </a:p>
        </p:txBody>
      </p:sp>
      <p:sp>
        <p:nvSpPr>
          <p:cNvPr id="8" name="Rectángulo 7"/>
          <p:cNvSpPr/>
          <p:nvPr/>
        </p:nvSpPr>
        <p:spPr>
          <a:xfrm>
            <a:off x="0" y="1421882"/>
            <a:ext cx="5671040" cy="369332"/>
          </a:xfrm>
          <a:prstGeom prst="rect">
            <a:avLst/>
          </a:prstGeom>
          <a:solidFill>
            <a:schemeClr val="accent2"/>
          </a:solidFill>
        </p:spPr>
        <p:txBody>
          <a:bodyPr wrap="square">
            <a:spAutoFit/>
          </a:bodyPr>
          <a:lstStyle/>
          <a:p>
            <a:pPr algn="ctr"/>
            <a:r>
              <a:rPr lang="es-CL" b="1" dirty="0" smtClean="0">
                <a:solidFill>
                  <a:schemeClr val="bg1"/>
                </a:solidFill>
                <a:latin typeface="Calibri" panose="020F0502020204030204"/>
              </a:rPr>
              <a:t>MBTI</a:t>
            </a:r>
            <a:endParaRPr lang="es-CL" b="1" dirty="0">
              <a:solidFill>
                <a:schemeClr val="bg1"/>
              </a:solidFill>
              <a:latin typeface="Calibri" panose="020F0502020204030204"/>
            </a:endParaRPr>
          </a:p>
        </p:txBody>
      </p:sp>
      <p:sp>
        <p:nvSpPr>
          <p:cNvPr id="12" name="CuadroTexto 11"/>
          <p:cNvSpPr txBox="1"/>
          <p:nvPr/>
        </p:nvSpPr>
        <p:spPr>
          <a:xfrm>
            <a:off x="5904265" y="187523"/>
            <a:ext cx="6287735" cy="6540252"/>
          </a:xfrm>
          <a:prstGeom prst="rect">
            <a:avLst/>
          </a:prstGeom>
          <a:ln w="28575">
            <a:solidFill>
              <a:schemeClr val="accent2">
                <a:lumMod val="75000"/>
              </a:schemeClr>
            </a:solidFill>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50000"/>
              </a:lnSpc>
            </a:pPr>
            <a:r>
              <a:rPr lang="es-CL" b="1" dirty="0">
                <a:solidFill>
                  <a:schemeClr val="accent2">
                    <a:lumMod val="75000"/>
                  </a:schemeClr>
                </a:solidFill>
                <a:latin typeface="Calibri" panose="020F0502020204030204"/>
              </a:rPr>
              <a:t>MBTI </a:t>
            </a:r>
            <a:endParaRPr lang="es-CL" b="1" dirty="0" smtClean="0">
              <a:solidFill>
                <a:schemeClr val="accent2">
                  <a:lumMod val="75000"/>
                </a:schemeClr>
              </a:solidFill>
              <a:latin typeface="Calibri" panose="020F0502020204030204"/>
            </a:endParaRPr>
          </a:p>
          <a:p>
            <a:pPr algn="just">
              <a:lnSpc>
                <a:spcPct val="150000"/>
              </a:lnSpc>
            </a:pPr>
            <a:r>
              <a:rPr lang="es-CL" sz="1600" dirty="0" smtClean="0">
                <a:solidFill>
                  <a:schemeClr val="accent2">
                    <a:lumMod val="75000"/>
                  </a:schemeClr>
                </a:solidFill>
                <a:latin typeface="Calibri" panose="020F0502020204030204"/>
              </a:rPr>
              <a:t>Especialmente </a:t>
            </a:r>
            <a:r>
              <a:rPr lang="es-CL" sz="1600" dirty="0">
                <a:solidFill>
                  <a:schemeClr val="accent2">
                    <a:lumMod val="75000"/>
                  </a:schemeClr>
                </a:solidFill>
                <a:latin typeface="Calibri" panose="020F0502020204030204"/>
              </a:rPr>
              <a:t>indicado para equipos de trabajo y altos directivos. Consiste en un cuestionario que permite identificar que tipo de personalidad caracteriza a un sujeto. Se centra en identificar los diferentes tipos de personas que forman un equipo de trabajo, para que el trabajo sea mas productivo, y eficaz, además de conseguir que los diferentes miembros del grupo acepten sus diferencias y desarrollen sus potenciales habilidades. En este tipo de Técnica se utiliza una metodología predominantemente participativa, se pueden usar varios videos, role </a:t>
            </a:r>
            <a:r>
              <a:rPr lang="es-CL" sz="1600" dirty="0" err="1">
                <a:solidFill>
                  <a:schemeClr val="accent2">
                    <a:lumMod val="75000"/>
                  </a:schemeClr>
                </a:solidFill>
                <a:latin typeface="Calibri" panose="020F0502020204030204"/>
              </a:rPr>
              <a:t>playing</a:t>
            </a:r>
            <a:r>
              <a:rPr lang="es-CL" sz="1600" dirty="0">
                <a:solidFill>
                  <a:schemeClr val="accent2">
                    <a:lumMod val="75000"/>
                  </a:schemeClr>
                </a:solidFill>
                <a:latin typeface="Calibri" panose="020F0502020204030204"/>
              </a:rPr>
              <a:t>, ejercicios prácticos, otros. Se trata de una forma de autoevaluación basada en el reconocimiento de las propias preferencias, en relación con ocho (08) modos de conducta: </a:t>
            </a:r>
            <a:endParaRPr lang="es-CL" sz="1600" dirty="0" smtClean="0">
              <a:solidFill>
                <a:schemeClr val="accent2">
                  <a:lumMod val="75000"/>
                </a:schemeClr>
              </a:solidFill>
              <a:latin typeface="Calibri" panose="020F0502020204030204"/>
            </a:endParaRPr>
          </a:p>
          <a:p>
            <a:pPr marL="342900" indent="-342900" algn="just">
              <a:buAutoNum type="arabicPeriod"/>
            </a:pPr>
            <a:r>
              <a:rPr lang="es-CL" sz="1600" dirty="0" smtClean="0">
                <a:solidFill>
                  <a:schemeClr val="accent2">
                    <a:lumMod val="75000"/>
                  </a:schemeClr>
                </a:solidFill>
                <a:latin typeface="Calibri" panose="020F0502020204030204"/>
              </a:rPr>
              <a:t>EXTROVERSIÓN </a:t>
            </a:r>
            <a:r>
              <a:rPr lang="es-CL" sz="1600" dirty="0">
                <a:solidFill>
                  <a:schemeClr val="accent2">
                    <a:lumMod val="75000"/>
                  </a:schemeClr>
                </a:solidFill>
                <a:latin typeface="Calibri" panose="020F0502020204030204"/>
              </a:rPr>
              <a:t>(E) </a:t>
            </a:r>
            <a:endParaRPr lang="es-CL" sz="1600" dirty="0" smtClean="0">
              <a:solidFill>
                <a:schemeClr val="accent2">
                  <a:lumMod val="75000"/>
                </a:schemeClr>
              </a:solidFill>
              <a:latin typeface="Calibri" panose="020F0502020204030204"/>
            </a:endParaRPr>
          </a:p>
          <a:p>
            <a:pPr marL="342900" indent="-342900" algn="just">
              <a:buAutoNum type="arabicPeriod"/>
            </a:pPr>
            <a:r>
              <a:rPr lang="es-CL" sz="1600" dirty="0" smtClean="0">
                <a:solidFill>
                  <a:schemeClr val="accent2">
                    <a:lumMod val="75000"/>
                  </a:schemeClr>
                </a:solidFill>
                <a:latin typeface="Calibri" panose="020F0502020204030204"/>
              </a:rPr>
              <a:t>INTROVERSIÓN </a:t>
            </a:r>
            <a:r>
              <a:rPr lang="es-CL" sz="1600" dirty="0">
                <a:solidFill>
                  <a:schemeClr val="accent2">
                    <a:lumMod val="75000"/>
                  </a:schemeClr>
                </a:solidFill>
                <a:latin typeface="Calibri" panose="020F0502020204030204"/>
              </a:rPr>
              <a:t>(I) </a:t>
            </a:r>
          </a:p>
          <a:p>
            <a:pPr marL="342900" indent="-342900" algn="just">
              <a:buAutoNum type="arabicPeriod"/>
            </a:pPr>
            <a:r>
              <a:rPr lang="es-CL" sz="1600" dirty="0" smtClean="0">
                <a:solidFill>
                  <a:schemeClr val="accent2">
                    <a:lumMod val="75000"/>
                  </a:schemeClr>
                </a:solidFill>
                <a:latin typeface="Calibri" panose="020F0502020204030204"/>
              </a:rPr>
              <a:t>SENSACIÓN </a:t>
            </a:r>
            <a:r>
              <a:rPr lang="es-CL" sz="1600" dirty="0">
                <a:solidFill>
                  <a:schemeClr val="accent2">
                    <a:lumMod val="75000"/>
                  </a:schemeClr>
                </a:solidFill>
                <a:latin typeface="Calibri" panose="020F0502020204030204"/>
              </a:rPr>
              <a:t>(S) </a:t>
            </a:r>
          </a:p>
          <a:p>
            <a:pPr marL="342900" indent="-342900" algn="just">
              <a:buAutoNum type="arabicPeriod"/>
            </a:pPr>
            <a:r>
              <a:rPr lang="es-CL" sz="1600" dirty="0" smtClean="0">
                <a:solidFill>
                  <a:schemeClr val="accent2">
                    <a:lumMod val="75000"/>
                  </a:schemeClr>
                </a:solidFill>
                <a:latin typeface="Calibri" panose="020F0502020204030204"/>
              </a:rPr>
              <a:t>INTUICIÓN </a:t>
            </a:r>
            <a:r>
              <a:rPr lang="es-CL" sz="1600" dirty="0">
                <a:solidFill>
                  <a:schemeClr val="accent2">
                    <a:lumMod val="75000"/>
                  </a:schemeClr>
                </a:solidFill>
                <a:latin typeface="Calibri" panose="020F0502020204030204"/>
              </a:rPr>
              <a:t>(N) </a:t>
            </a:r>
          </a:p>
          <a:p>
            <a:pPr marL="342900" indent="-342900" algn="just">
              <a:buAutoNum type="arabicPeriod"/>
            </a:pPr>
            <a:r>
              <a:rPr lang="es-CL" sz="1600" dirty="0" smtClean="0">
                <a:solidFill>
                  <a:schemeClr val="accent2">
                    <a:lumMod val="75000"/>
                  </a:schemeClr>
                </a:solidFill>
                <a:latin typeface="Calibri" panose="020F0502020204030204"/>
              </a:rPr>
              <a:t>PENSAMIENTO </a:t>
            </a:r>
            <a:r>
              <a:rPr lang="es-CL" sz="1600" dirty="0">
                <a:solidFill>
                  <a:schemeClr val="accent2">
                    <a:lumMod val="75000"/>
                  </a:schemeClr>
                </a:solidFill>
                <a:latin typeface="Calibri" panose="020F0502020204030204"/>
              </a:rPr>
              <a:t>(T) </a:t>
            </a:r>
          </a:p>
          <a:p>
            <a:pPr marL="342900" indent="-342900" algn="just">
              <a:buAutoNum type="arabicPeriod"/>
            </a:pPr>
            <a:r>
              <a:rPr lang="es-CL" sz="1600" dirty="0" smtClean="0">
                <a:solidFill>
                  <a:schemeClr val="accent2">
                    <a:lumMod val="75000"/>
                  </a:schemeClr>
                </a:solidFill>
                <a:latin typeface="Calibri" panose="020F0502020204030204"/>
              </a:rPr>
              <a:t>SENTIMIENTO </a:t>
            </a:r>
            <a:r>
              <a:rPr lang="es-CL" sz="1600" dirty="0">
                <a:solidFill>
                  <a:schemeClr val="accent2">
                    <a:lumMod val="75000"/>
                  </a:schemeClr>
                </a:solidFill>
                <a:latin typeface="Calibri" panose="020F0502020204030204"/>
              </a:rPr>
              <a:t>(F) </a:t>
            </a:r>
          </a:p>
          <a:p>
            <a:pPr marL="342900" indent="-342900" algn="just">
              <a:buAutoNum type="arabicPeriod"/>
            </a:pPr>
            <a:r>
              <a:rPr lang="es-CL" sz="1600" dirty="0" smtClean="0">
                <a:solidFill>
                  <a:schemeClr val="accent2">
                    <a:lumMod val="75000"/>
                  </a:schemeClr>
                </a:solidFill>
                <a:latin typeface="Calibri" panose="020F0502020204030204"/>
              </a:rPr>
              <a:t>JUICIO </a:t>
            </a:r>
            <a:r>
              <a:rPr lang="es-CL" sz="1600" dirty="0">
                <a:solidFill>
                  <a:schemeClr val="accent2">
                    <a:lumMod val="75000"/>
                  </a:schemeClr>
                </a:solidFill>
                <a:latin typeface="Calibri" panose="020F0502020204030204"/>
              </a:rPr>
              <a:t>(J) </a:t>
            </a:r>
          </a:p>
          <a:p>
            <a:pPr marL="342900" indent="-342900" algn="just">
              <a:buAutoNum type="arabicPeriod"/>
            </a:pPr>
            <a:r>
              <a:rPr lang="es-CL" sz="1600" dirty="0" smtClean="0">
                <a:solidFill>
                  <a:schemeClr val="accent2">
                    <a:lumMod val="75000"/>
                  </a:schemeClr>
                </a:solidFill>
                <a:latin typeface="Calibri" panose="020F0502020204030204"/>
              </a:rPr>
              <a:t>PERCEPCIÓN </a:t>
            </a:r>
            <a:r>
              <a:rPr lang="es-CL" sz="1600" dirty="0">
                <a:solidFill>
                  <a:schemeClr val="accent2">
                    <a:lumMod val="75000"/>
                  </a:schemeClr>
                </a:solidFill>
                <a:latin typeface="Calibri" panose="020F0502020204030204"/>
              </a:rPr>
              <a:t>(P) </a:t>
            </a:r>
          </a:p>
        </p:txBody>
      </p:sp>
      <p:pic>
        <p:nvPicPr>
          <p:cNvPr id="3" name="Imagen 2"/>
          <p:cNvPicPr>
            <a:picLocks noChangeAspect="1"/>
          </p:cNvPicPr>
          <p:nvPr/>
        </p:nvPicPr>
        <p:blipFill rotWithShape="1">
          <a:blip r:embed="rId2">
            <a:extLst>
              <a:ext uri="{28A0092B-C50C-407E-A947-70E740481C1C}">
                <a14:useLocalDpi xmlns:a14="http://schemas.microsoft.com/office/drawing/2010/main" val="0"/>
              </a:ext>
            </a:extLst>
          </a:blip>
          <a:srcRect l="3808" t="6172" r="4226" b="7636"/>
          <a:stretch/>
        </p:blipFill>
        <p:spPr>
          <a:xfrm>
            <a:off x="490331" y="2094845"/>
            <a:ext cx="4585252" cy="3855382"/>
          </a:xfrm>
          <a:prstGeom prst="rect">
            <a:avLst/>
          </a:prstGeom>
          <a:solidFill>
            <a:srgbClr val="FFFFFF">
              <a:shade val="85000"/>
            </a:srgbClr>
          </a:solidFill>
          <a:ln w="88900" cap="sq">
            <a:solidFill>
              <a:schemeClr val="accent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1202267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2619233" y="6189408"/>
            <a:ext cx="10464150" cy="1203506"/>
          </a:xfrm>
          <a:prstGeom prst="rect">
            <a:avLst/>
          </a:prstGeom>
        </p:spPr>
        <p:txBody>
          <a:bodyPr wrap="square" lIns="0" tIns="0" rIns="0" bIns="0" rtlCol="0">
            <a:noAutofit/>
          </a:bodyPr>
          <a:lstStyle/>
          <a:p>
            <a:pPr marL="12700" marR="7841" algn="just">
              <a:lnSpc>
                <a:spcPts val="1760"/>
              </a:lnSpc>
              <a:spcBef>
                <a:spcPts val="88"/>
              </a:spcBef>
            </a:pPr>
            <a:endParaRPr sz="1600" dirty="0">
              <a:latin typeface="Times New Roman"/>
              <a:cs typeface="Times New Roman"/>
            </a:endParaRPr>
          </a:p>
        </p:txBody>
      </p:sp>
      <p:sp>
        <p:nvSpPr>
          <p:cNvPr id="2" name="object 2"/>
          <p:cNvSpPr txBox="1"/>
          <p:nvPr/>
        </p:nvSpPr>
        <p:spPr>
          <a:xfrm>
            <a:off x="11002772" y="6393841"/>
            <a:ext cx="93781" cy="203708"/>
          </a:xfrm>
          <a:prstGeom prst="rect">
            <a:avLst/>
          </a:prstGeom>
        </p:spPr>
        <p:txBody>
          <a:bodyPr wrap="square" lIns="0" tIns="0" rIns="0" bIns="0" rtlCol="0">
            <a:noAutofit/>
          </a:bodyPr>
          <a:lstStyle/>
          <a:p>
            <a:pPr marL="12700">
              <a:lnSpc>
                <a:spcPts val="1560"/>
              </a:lnSpc>
              <a:spcBef>
                <a:spcPts val="78"/>
              </a:spcBef>
            </a:pPr>
            <a:r>
              <a:rPr sz="1400" spc="0" dirty="0">
                <a:solidFill>
                  <a:srgbClr val="ACB8C9"/>
                </a:solidFill>
                <a:latin typeface="Times New Roman"/>
                <a:cs typeface="Times New Roman"/>
              </a:rPr>
              <a:t>.</a:t>
            </a:r>
            <a:endParaRPr sz="1400">
              <a:latin typeface="Times New Roman"/>
              <a:cs typeface="Times New Roman"/>
            </a:endParaRPr>
          </a:p>
        </p:txBody>
      </p:sp>
      <p:sp>
        <p:nvSpPr>
          <p:cNvPr id="7" name="TextBox 49">
            <a:extLst>
              <a:ext uri="{FF2B5EF4-FFF2-40B4-BE49-F238E27FC236}">
                <a16:creationId xmlns:a16="http://schemas.microsoft.com/office/drawing/2014/main" xmlns="" id="{97B06F60-F366-4405-B2F3-CD4F07650629}"/>
              </a:ext>
            </a:extLst>
          </p:cNvPr>
          <p:cNvSpPr txBox="1"/>
          <p:nvPr/>
        </p:nvSpPr>
        <p:spPr>
          <a:xfrm>
            <a:off x="6520960" y="35157"/>
            <a:ext cx="5671040" cy="1277265"/>
          </a:xfrm>
          <a:prstGeom prst="rect">
            <a:avLst/>
          </a:prstGeom>
          <a:noFill/>
        </p:spPr>
        <p:txBody>
          <a:bodyPr wrap="square" lIns="45711" tIns="22856" rIns="45711" bIns="22856" rtlCol="0">
            <a:spAutoFit/>
          </a:bodyPr>
          <a:lstStyle/>
          <a:p>
            <a:pPr algn="ctr"/>
            <a:r>
              <a:rPr lang="es-CL" sz="4000" b="1" dirty="0" smtClean="0">
                <a:solidFill>
                  <a:schemeClr val="tx2"/>
                </a:solidFill>
                <a:latin typeface="+mj-lt"/>
                <a:cs typeface="Lato Regular"/>
              </a:rPr>
              <a:t>Técnicas de Coaching </a:t>
            </a:r>
          </a:p>
          <a:p>
            <a:pPr algn="ctr"/>
            <a:r>
              <a:rPr lang="es-CL" sz="4000" b="1" dirty="0" smtClean="0">
                <a:solidFill>
                  <a:schemeClr val="accent2"/>
                </a:solidFill>
                <a:latin typeface="+mj-lt"/>
                <a:cs typeface="Lato Regular"/>
              </a:rPr>
              <a:t>DE APRENDIZAJE</a:t>
            </a:r>
            <a:endParaRPr lang="es-CL" sz="4000" b="1" dirty="0">
              <a:solidFill>
                <a:schemeClr val="accent2"/>
              </a:solidFill>
              <a:latin typeface="+mj-lt"/>
              <a:cs typeface="Lato Regular"/>
            </a:endParaRPr>
          </a:p>
        </p:txBody>
      </p:sp>
      <p:sp>
        <p:nvSpPr>
          <p:cNvPr id="9" name="Rectángulo 8"/>
          <p:cNvSpPr/>
          <p:nvPr/>
        </p:nvSpPr>
        <p:spPr>
          <a:xfrm>
            <a:off x="6520960" y="1278290"/>
            <a:ext cx="5671040" cy="369332"/>
          </a:xfrm>
          <a:prstGeom prst="rect">
            <a:avLst/>
          </a:prstGeom>
          <a:solidFill>
            <a:schemeClr val="accent3"/>
          </a:solidFill>
        </p:spPr>
        <p:txBody>
          <a:bodyPr wrap="square">
            <a:spAutoFit/>
          </a:bodyPr>
          <a:lstStyle/>
          <a:p>
            <a:pPr algn="ctr"/>
            <a:r>
              <a:rPr lang="es-CL" b="1" dirty="0" smtClean="0">
                <a:solidFill>
                  <a:schemeClr val="bg1"/>
                </a:solidFill>
                <a:latin typeface="Calibri" panose="020F0502020204030204"/>
              </a:rPr>
              <a:t>MODELADOR </a:t>
            </a:r>
            <a:endParaRPr lang="es-CL" b="1" dirty="0">
              <a:solidFill>
                <a:schemeClr val="bg1"/>
              </a:solidFill>
              <a:latin typeface="Calibri" panose="020F0502020204030204"/>
            </a:endParaRPr>
          </a:p>
        </p:txBody>
      </p:sp>
      <p:sp>
        <p:nvSpPr>
          <p:cNvPr id="8" name="CuadroTexto 7"/>
          <p:cNvSpPr txBox="1"/>
          <p:nvPr/>
        </p:nvSpPr>
        <p:spPr>
          <a:xfrm>
            <a:off x="0" y="198587"/>
            <a:ext cx="6321287" cy="6592574"/>
          </a:xfrm>
          <a:prstGeom prst="rect">
            <a:avLst/>
          </a:prstGeom>
          <a:noFill/>
          <a:ln w="28575">
            <a:solidFill>
              <a:schemeClr val="accent3"/>
            </a:solidFill>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20000"/>
              </a:lnSpc>
            </a:pPr>
            <a:r>
              <a:rPr lang="es-CL" sz="1600" b="1" dirty="0">
                <a:solidFill>
                  <a:schemeClr val="accent3">
                    <a:lumMod val="50000"/>
                  </a:schemeClr>
                </a:solidFill>
                <a:latin typeface="Calibri" panose="020F0502020204030204"/>
              </a:rPr>
              <a:t>MODELADO </a:t>
            </a:r>
            <a:endParaRPr lang="es-CL" sz="1600" b="1" dirty="0" smtClean="0">
              <a:solidFill>
                <a:schemeClr val="accent3">
                  <a:lumMod val="50000"/>
                </a:schemeClr>
              </a:solidFill>
              <a:latin typeface="Calibri" panose="020F0502020204030204"/>
            </a:endParaRPr>
          </a:p>
          <a:p>
            <a:pPr algn="just">
              <a:lnSpc>
                <a:spcPct val="120000"/>
              </a:lnSpc>
            </a:pPr>
            <a:r>
              <a:rPr lang="es-CL" sz="1600" dirty="0" smtClean="0">
                <a:solidFill>
                  <a:schemeClr val="accent3">
                    <a:lumMod val="50000"/>
                  </a:schemeClr>
                </a:solidFill>
                <a:latin typeface="Calibri" panose="020F0502020204030204"/>
              </a:rPr>
              <a:t>En </a:t>
            </a:r>
            <a:r>
              <a:rPr lang="es-CL" sz="1600" dirty="0">
                <a:solidFill>
                  <a:schemeClr val="accent3">
                    <a:lumMod val="50000"/>
                  </a:schemeClr>
                </a:solidFill>
                <a:latin typeface="Calibri" panose="020F0502020204030204"/>
              </a:rPr>
              <a:t>el coaching, al igual que ocurre con todos los procesos de intervención, la gran asignatura pendiente son las habilidades de modelar. Esto es, principalmente, porque estas habilidades proporcionan una manera real de hacer lo que muchas veces se comenta pero pocas veces se consigue – centrarse en el propio cliente. Suena fácil – pero no lo es y desde luego dista mucho de ser la manera en que la mayoría de los </a:t>
            </a:r>
            <a:r>
              <a:rPr lang="es-CL" sz="1600" dirty="0" err="1">
                <a:solidFill>
                  <a:schemeClr val="accent3">
                    <a:lumMod val="50000"/>
                  </a:schemeClr>
                </a:solidFill>
                <a:latin typeface="Calibri" panose="020F0502020204030204"/>
              </a:rPr>
              <a:t>coaches</a:t>
            </a:r>
            <a:r>
              <a:rPr lang="es-CL" sz="1600" dirty="0">
                <a:solidFill>
                  <a:schemeClr val="accent3">
                    <a:lumMod val="50000"/>
                  </a:schemeClr>
                </a:solidFill>
                <a:latin typeface="Calibri" panose="020F0502020204030204"/>
              </a:rPr>
              <a:t> hacen coaching. </a:t>
            </a:r>
            <a:endParaRPr lang="es-CL" sz="1600" dirty="0" smtClean="0">
              <a:solidFill>
                <a:schemeClr val="accent3">
                  <a:lumMod val="50000"/>
                </a:schemeClr>
              </a:solidFill>
              <a:latin typeface="Calibri" panose="020F0502020204030204"/>
            </a:endParaRPr>
          </a:p>
          <a:p>
            <a:pPr algn="just">
              <a:lnSpc>
                <a:spcPct val="120000"/>
              </a:lnSpc>
            </a:pPr>
            <a:r>
              <a:rPr lang="es-CL" sz="1600" dirty="0" smtClean="0">
                <a:solidFill>
                  <a:schemeClr val="accent3">
                    <a:lumMod val="50000"/>
                  </a:schemeClr>
                </a:solidFill>
                <a:latin typeface="Calibri" panose="020F0502020204030204"/>
              </a:rPr>
              <a:t>Saber </a:t>
            </a:r>
            <a:r>
              <a:rPr lang="es-CL" sz="1600" dirty="0">
                <a:solidFill>
                  <a:schemeClr val="accent3">
                    <a:lumMod val="50000"/>
                  </a:schemeClr>
                </a:solidFill>
                <a:latin typeface="Calibri" panose="020F0502020204030204"/>
              </a:rPr>
              <a:t>centrarse en el cliente y lo que el (o ella) realmente hace y mejorarlo es el propósito del proceso de coaching. No es centrarse en lo que el cliente cuenta de su situación, ni en lo que “debería” hacer según las nociones populares de autoayuda. No es guiarle con preguntas más o menos poderosas a que descubra lo que el coach piensa que debe descubrir. Tampoco es cuestión de centrarse en técnicas (aunque sean técnicas de hacer preguntas a ese mismo cliente) o en unas “herramientas” o procedimientos más o menos complicados. Es cuestión de disponer de habilidades de modelar. Esto es precisamente el valor añadido de la metodología DBM: habilidades para marcar una diferencia de verdad y hacer trabajo realmente efectivo. </a:t>
            </a:r>
            <a:endParaRPr lang="es-CL" sz="1600" dirty="0" smtClean="0">
              <a:solidFill>
                <a:schemeClr val="accent3">
                  <a:lumMod val="50000"/>
                </a:schemeClr>
              </a:solidFill>
              <a:latin typeface="Calibri" panose="020F0502020204030204"/>
            </a:endParaRPr>
          </a:p>
          <a:p>
            <a:pPr algn="just">
              <a:lnSpc>
                <a:spcPct val="120000"/>
              </a:lnSpc>
            </a:pPr>
            <a:r>
              <a:rPr lang="es-CL" sz="1600" dirty="0" smtClean="0">
                <a:solidFill>
                  <a:schemeClr val="accent3">
                    <a:lumMod val="50000"/>
                  </a:schemeClr>
                </a:solidFill>
                <a:latin typeface="Calibri" panose="020F0502020204030204"/>
              </a:rPr>
              <a:t>El </a:t>
            </a:r>
            <a:r>
              <a:rPr lang="es-CL" sz="1600" dirty="0">
                <a:solidFill>
                  <a:schemeClr val="accent3">
                    <a:lumMod val="50000"/>
                  </a:schemeClr>
                </a:solidFill>
                <a:latin typeface="Calibri" panose="020F0502020204030204"/>
              </a:rPr>
              <a:t>coach ya formado que quiera destacar por su trabajo efectivo y </a:t>
            </a:r>
            <a:r>
              <a:rPr lang="es-CL" sz="1600" dirty="0" smtClean="0">
                <a:solidFill>
                  <a:schemeClr val="accent3">
                    <a:lumMod val="50000"/>
                  </a:schemeClr>
                </a:solidFill>
                <a:latin typeface="Calibri" panose="020F0502020204030204"/>
              </a:rPr>
              <a:t>relevante, haría </a:t>
            </a:r>
            <a:r>
              <a:rPr lang="es-CL" sz="1600" dirty="0">
                <a:solidFill>
                  <a:schemeClr val="accent3">
                    <a:lumMod val="50000"/>
                  </a:schemeClr>
                </a:solidFill>
                <a:latin typeface="Calibri" panose="020F0502020204030204"/>
              </a:rPr>
              <a:t>muy bien considerando aprender a modelar con DBM como base de sus </a:t>
            </a:r>
            <a:r>
              <a:rPr lang="es-CL" sz="1600" dirty="0" smtClean="0">
                <a:solidFill>
                  <a:schemeClr val="accent3">
                    <a:lumMod val="50000"/>
                  </a:schemeClr>
                </a:solidFill>
                <a:latin typeface="Calibri" panose="020F0502020204030204"/>
              </a:rPr>
              <a:t>intervenciones profesionales.</a:t>
            </a:r>
            <a:endParaRPr lang="es-CL" sz="1400" dirty="0" smtClean="0">
              <a:solidFill>
                <a:schemeClr val="accent3">
                  <a:lumMod val="50000"/>
                </a:schemeClr>
              </a:solidFill>
              <a:latin typeface="Calibri" panose="020F0502020204030204"/>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8282" y="1877606"/>
            <a:ext cx="4769892" cy="3502777"/>
          </a:xfrm>
          <a:prstGeom prst="rect">
            <a:avLst/>
          </a:prstGeom>
          <a:solidFill>
            <a:srgbClr val="FFFFFF">
              <a:shade val="85000"/>
            </a:srgbClr>
          </a:solidFill>
          <a:ln w="88900" cap="sq">
            <a:solidFill>
              <a:schemeClr val="accent3"/>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4784219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124200" y="6858000"/>
            <a:ext cx="10464150" cy="1203506"/>
          </a:xfrm>
          <a:prstGeom prst="rect">
            <a:avLst/>
          </a:prstGeom>
        </p:spPr>
        <p:txBody>
          <a:bodyPr wrap="square" lIns="0" tIns="0" rIns="0" bIns="0" rtlCol="0">
            <a:noAutofit/>
          </a:bodyPr>
          <a:lstStyle/>
          <a:p>
            <a:pPr marL="12700" marR="7841" algn="just">
              <a:lnSpc>
                <a:spcPts val="1760"/>
              </a:lnSpc>
              <a:spcBef>
                <a:spcPts val="88"/>
              </a:spcBef>
            </a:pPr>
            <a:endParaRPr sz="1600" dirty="0">
              <a:latin typeface="Times New Roman"/>
              <a:cs typeface="Times New Roman"/>
            </a:endParaRPr>
          </a:p>
        </p:txBody>
      </p:sp>
      <p:sp>
        <p:nvSpPr>
          <p:cNvPr id="2" name="object 2"/>
          <p:cNvSpPr txBox="1"/>
          <p:nvPr/>
        </p:nvSpPr>
        <p:spPr>
          <a:xfrm>
            <a:off x="11002772" y="6393841"/>
            <a:ext cx="93781" cy="203708"/>
          </a:xfrm>
          <a:prstGeom prst="rect">
            <a:avLst/>
          </a:prstGeom>
        </p:spPr>
        <p:txBody>
          <a:bodyPr wrap="square" lIns="0" tIns="0" rIns="0" bIns="0" rtlCol="0">
            <a:noAutofit/>
          </a:bodyPr>
          <a:lstStyle/>
          <a:p>
            <a:pPr marL="12700">
              <a:lnSpc>
                <a:spcPts val="1560"/>
              </a:lnSpc>
              <a:spcBef>
                <a:spcPts val="78"/>
              </a:spcBef>
            </a:pPr>
            <a:r>
              <a:rPr sz="1400" spc="0" dirty="0">
                <a:solidFill>
                  <a:srgbClr val="ACB8C9"/>
                </a:solidFill>
                <a:latin typeface="Times New Roman"/>
                <a:cs typeface="Times New Roman"/>
              </a:rPr>
              <a:t>.</a:t>
            </a:r>
            <a:endParaRPr sz="1400">
              <a:latin typeface="Times New Roman"/>
              <a:cs typeface="Times New Roman"/>
            </a:endParaRPr>
          </a:p>
        </p:txBody>
      </p:sp>
      <p:sp>
        <p:nvSpPr>
          <p:cNvPr id="18" name="TextBox 49">
            <a:extLst>
              <a:ext uri="{FF2B5EF4-FFF2-40B4-BE49-F238E27FC236}">
                <a16:creationId xmlns:a16="http://schemas.microsoft.com/office/drawing/2014/main" xmlns="" id="{97B06F60-F366-4405-B2F3-CD4F07650629}"/>
              </a:ext>
            </a:extLst>
          </p:cNvPr>
          <p:cNvSpPr txBox="1"/>
          <p:nvPr/>
        </p:nvSpPr>
        <p:spPr>
          <a:xfrm>
            <a:off x="0" y="68832"/>
            <a:ext cx="5671040" cy="1277265"/>
          </a:xfrm>
          <a:prstGeom prst="rect">
            <a:avLst/>
          </a:prstGeom>
          <a:noFill/>
        </p:spPr>
        <p:txBody>
          <a:bodyPr wrap="square" lIns="45711" tIns="22856" rIns="45711" bIns="22856" rtlCol="0">
            <a:spAutoFit/>
          </a:bodyPr>
          <a:lstStyle/>
          <a:p>
            <a:pPr algn="ctr"/>
            <a:r>
              <a:rPr lang="es-CL" sz="4000" b="1" dirty="0" smtClean="0">
                <a:solidFill>
                  <a:schemeClr val="tx2"/>
                </a:solidFill>
                <a:latin typeface="+mj-lt"/>
                <a:cs typeface="Lato Regular"/>
              </a:rPr>
              <a:t>Técnicas de Coaching </a:t>
            </a:r>
          </a:p>
          <a:p>
            <a:pPr algn="ctr"/>
            <a:r>
              <a:rPr lang="es-CL" sz="4000" b="1" dirty="0" smtClean="0">
                <a:solidFill>
                  <a:schemeClr val="accent2"/>
                </a:solidFill>
                <a:latin typeface="+mj-lt"/>
                <a:cs typeface="Lato Regular"/>
              </a:rPr>
              <a:t>DE APRENDIZAJE</a:t>
            </a:r>
            <a:endParaRPr lang="es-CL" sz="4000" b="1" dirty="0">
              <a:solidFill>
                <a:schemeClr val="accent2"/>
              </a:solidFill>
              <a:latin typeface="+mj-lt"/>
              <a:cs typeface="Lato Regular"/>
            </a:endParaRPr>
          </a:p>
        </p:txBody>
      </p:sp>
      <p:sp>
        <p:nvSpPr>
          <p:cNvPr id="8" name="Rectángulo 7"/>
          <p:cNvSpPr/>
          <p:nvPr/>
        </p:nvSpPr>
        <p:spPr>
          <a:xfrm>
            <a:off x="0" y="1421882"/>
            <a:ext cx="5671040" cy="369332"/>
          </a:xfrm>
          <a:prstGeom prst="rect">
            <a:avLst/>
          </a:prstGeom>
          <a:solidFill>
            <a:schemeClr val="accent3"/>
          </a:solidFill>
        </p:spPr>
        <p:txBody>
          <a:bodyPr wrap="square">
            <a:spAutoFit/>
          </a:bodyPr>
          <a:lstStyle/>
          <a:p>
            <a:pPr algn="ctr"/>
            <a:r>
              <a:rPr lang="es-CL" b="1" dirty="0" smtClean="0">
                <a:solidFill>
                  <a:schemeClr val="bg1"/>
                </a:solidFill>
                <a:latin typeface="Calibri" panose="020F0502020204030204"/>
              </a:rPr>
              <a:t>ANDAMIAJE</a:t>
            </a:r>
            <a:endParaRPr lang="es-CL" b="1" dirty="0">
              <a:solidFill>
                <a:schemeClr val="bg1"/>
              </a:solidFill>
              <a:latin typeface="Calibri" panose="020F0502020204030204"/>
            </a:endParaRPr>
          </a:p>
        </p:txBody>
      </p:sp>
      <p:sp>
        <p:nvSpPr>
          <p:cNvPr id="12" name="CuadroTexto 11"/>
          <p:cNvSpPr txBox="1"/>
          <p:nvPr/>
        </p:nvSpPr>
        <p:spPr>
          <a:xfrm>
            <a:off x="5904265" y="817759"/>
            <a:ext cx="6287735" cy="5640262"/>
          </a:xfrm>
          <a:prstGeom prst="rect">
            <a:avLst/>
          </a:prstGeom>
          <a:ln w="28575">
            <a:solidFill>
              <a:schemeClr val="accent3"/>
            </a:solidFill>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50000"/>
              </a:lnSpc>
            </a:pPr>
            <a:r>
              <a:rPr lang="es-CL" b="1" dirty="0" smtClean="0">
                <a:solidFill>
                  <a:schemeClr val="accent3">
                    <a:lumMod val="50000"/>
                  </a:schemeClr>
                </a:solidFill>
                <a:latin typeface="Calibri" panose="020F0502020204030204"/>
              </a:rPr>
              <a:t>ANDAMIAJE </a:t>
            </a:r>
            <a:r>
              <a:rPr lang="es-CL" sz="1600" dirty="0">
                <a:solidFill>
                  <a:schemeClr val="accent3">
                    <a:lumMod val="50000"/>
                  </a:schemeClr>
                </a:solidFill>
                <a:latin typeface="Calibri" panose="020F0502020204030204"/>
              </a:rPr>
              <a:t>El término "andamiaje" se utiliza en psicología del desarrollo, pedagogía y otras ciencias sociales para referirse al conjunto de ayudas, orientaciones e información que una persona (fundamentalmente niños) reciben a lo largo de su desarrollo intelectual. Estas ayudas facilitan el acceso de los niños a nuevos aprendizajes y contribuyen a su crecimiento intelectual. </a:t>
            </a:r>
            <a:endParaRPr lang="es-CL" sz="1600" dirty="0" smtClean="0">
              <a:solidFill>
                <a:schemeClr val="accent3">
                  <a:lumMod val="50000"/>
                </a:schemeClr>
              </a:solidFill>
              <a:latin typeface="Calibri" panose="020F0502020204030204"/>
            </a:endParaRPr>
          </a:p>
          <a:p>
            <a:pPr algn="just">
              <a:lnSpc>
                <a:spcPct val="150000"/>
              </a:lnSpc>
            </a:pPr>
            <a:r>
              <a:rPr lang="es-CL" sz="1600" dirty="0" smtClean="0">
                <a:solidFill>
                  <a:schemeClr val="accent3">
                    <a:lumMod val="50000"/>
                  </a:schemeClr>
                </a:solidFill>
                <a:latin typeface="Calibri" panose="020F0502020204030204"/>
              </a:rPr>
              <a:t>El </a:t>
            </a:r>
            <a:r>
              <a:rPr lang="es-CL" sz="1600" dirty="0">
                <a:solidFill>
                  <a:schemeClr val="accent3">
                    <a:lumMod val="50000"/>
                  </a:schemeClr>
                </a:solidFill>
                <a:latin typeface="Calibri" panose="020F0502020204030204"/>
              </a:rPr>
              <a:t>término fue introducido por el psicólogo ruso Lev </a:t>
            </a:r>
            <a:r>
              <a:rPr lang="es-CL" sz="1600" dirty="0" err="1">
                <a:solidFill>
                  <a:schemeClr val="accent3">
                    <a:lumMod val="50000"/>
                  </a:schemeClr>
                </a:solidFill>
                <a:latin typeface="Calibri" panose="020F0502020204030204"/>
              </a:rPr>
              <a:t>Vygotski</a:t>
            </a:r>
            <a:r>
              <a:rPr lang="es-CL" sz="1600" dirty="0">
                <a:solidFill>
                  <a:schemeClr val="accent3">
                    <a:lumMod val="50000"/>
                  </a:schemeClr>
                </a:solidFill>
                <a:latin typeface="Calibri" panose="020F0502020204030204"/>
              </a:rPr>
              <a:t> para comparar la construcción de conocimientos en la mente de las personas con la construcción de los edificios. Al igual que un edificio se va construyendo poco a poco gracias a la contribución de trabajadores externos que realizan su labor desde andamios, el desarrollo personal de un niño también puede ser estimulado mediante "pistas" proporcionadas por otras personas más sabias que se encuentren a su alrededor. El niño podrá ir incorporando estas ayudas y conocimientos a su propio bagaje personal, de modo que su desarrollo sea cada vez más completo.</a:t>
            </a: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624" y="2051665"/>
            <a:ext cx="4725791" cy="3460307"/>
          </a:xfrm>
          <a:prstGeom prst="rect">
            <a:avLst/>
          </a:prstGeom>
          <a:solidFill>
            <a:srgbClr val="FFFFFF">
              <a:shade val="85000"/>
            </a:srgbClr>
          </a:solidFill>
          <a:ln w="88900" cap="sq">
            <a:solidFill>
              <a:schemeClr val="accent3"/>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3557483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124200" y="6858000"/>
            <a:ext cx="10464150" cy="1203506"/>
          </a:xfrm>
          <a:prstGeom prst="rect">
            <a:avLst/>
          </a:prstGeom>
        </p:spPr>
        <p:txBody>
          <a:bodyPr wrap="square" lIns="0" tIns="0" rIns="0" bIns="0" rtlCol="0">
            <a:noAutofit/>
          </a:bodyPr>
          <a:lstStyle/>
          <a:p>
            <a:pPr marL="12700" marR="7841" algn="just">
              <a:lnSpc>
                <a:spcPts val="1760"/>
              </a:lnSpc>
              <a:spcBef>
                <a:spcPts val="88"/>
              </a:spcBef>
            </a:pPr>
            <a:endParaRPr sz="1600" dirty="0">
              <a:latin typeface="Times New Roman"/>
              <a:cs typeface="Times New Roman"/>
            </a:endParaRPr>
          </a:p>
        </p:txBody>
      </p:sp>
      <p:sp>
        <p:nvSpPr>
          <p:cNvPr id="2" name="object 2"/>
          <p:cNvSpPr txBox="1"/>
          <p:nvPr/>
        </p:nvSpPr>
        <p:spPr>
          <a:xfrm>
            <a:off x="11002772" y="6393841"/>
            <a:ext cx="93781" cy="203708"/>
          </a:xfrm>
          <a:prstGeom prst="rect">
            <a:avLst/>
          </a:prstGeom>
        </p:spPr>
        <p:txBody>
          <a:bodyPr wrap="square" lIns="0" tIns="0" rIns="0" bIns="0" rtlCol="0">
            <a:noAutofit/>
          </a:bodyPr>
          <a:lstStyle/>
          <a:p>
            <a:pPr marL="12700">
              <a:lnSpc>
                <a:spcPts val="1560"/>
              </a:lnSpc>
              <a:spcBef>
                <a:spcPts val="78"/>
              </a:spcBef>
            </a:pPr>
            <a:r>
              <a:rPr sz="1400" spc="0" dirty="0">
                <a:solidFill>
                  <a:srgbClr val="ACB8C9"/>
                </a:solidFill>
                <a:latin typeface="Times New Roman"/>
                <a:cs typeface="Times New Roman"/>
              </a:rPr>
              <a:t>.</a:t>
            </a:r>
            <a:endParaRPr sz="1400">
              <a:latin typeface="Times New Roman"/>
              <a:cs typeface="Times New Roman"/>
            </a:endParaRPr>
          </a:p>
        </p:txBody>
      </p:sp>
      <p:sp>
        <p:nvSpPr>
          <p:cNvPr id="7" name="TextBox 49">
            <a:extLst>
              <a:ext uri="{FF2B5EF4-FFF2-40B4-BE49-F238E27FC236}">
                <a16:creationId xmlns:a16="http://schemas.microsoft.com/office/drawing/2014/main" xmlns="" id="{97B06F60-F366-4405-B2F3-CD4F07650629}"/>
              </a:ext>
            </a:extLst>
          </p:cNvPr>
          <p:cNvSpPr txBox="1"/>
          <p:nvPr/>
        </p:nvSpPr>
        <p:spPr>
          <a:xfrm>
            <a:off x="6520960" y="35157"/>
            <a:ext cx="5671040" cy="1277265"/>
          </a:xfrm>
          <a:prstGeom prst="rect">
            <a:avLst/>
          </a:prstGeom>
          <a:noFill/>
        </p:spPr>
        <p:txBody>
          <a:bodyPr wrap="square" lIns="45711" tIns="22856" rIns="45711" bIns="22856" rtlCol="0">
            <a:spAutoFit/>
          </a:bodyPr>
          <a:lstStyle/>
          <a:p>
            <a:pPr algn="ctr"/>
            <a:r>
              <a:rPr lang="es-CL" sz="4000" b="1" dirty="0" smtClean="0">
                <a:solidFill>
                  <a:schemeClr val="tx2"/>
                </a:solidFill>
                <a:latin typeface="+mj-lt"/>
                <a:cs typeface="Lato Regular"/>
              </a:rPr>
              <a:t>Técnicas de Coaching </a:t>
            </a:r>
          </a:p>
          <a:p>
            <a:pPr algn="ctr"/>
            <a:r>
              <a:rPr lang="es-CL" sz="4000" b="1" dirty="0" smtClean="0">
                <a:solidFill>
                  <a:schemeClr val="accent2"/>
                </a:solidFill>
                <a:latin typeface="+mj-lt"/>
                <a:cs typeface="Lato Regular"/>
              </a:rPr>
              <a:t>DE APRENDIZAJE</a:t>
            </a:r>
            <a:endParaRPr lang="es-CL" sz="4000" b="1" dirty="0">
              <a:solidFill>
                <a:schemeClr val="accent2"/>
              </a:solidFill>
              <a:latin typeface="+mj-lt"/>
              <a:cs typeface="Lato Regular"/>
            </a:endParaRPr>
          </a:p>
        </p:txBody>
      </p:sp>
      <p:sp>
        <p:nvSpPr>
          <p:cNvPr id="9" name="Rectángulo 8"/>
          <p:cNvSpPr/>
          <p:nvPr/>
        </p:nvSpPr>
        <p:spPr>
          <a:xfrm>
            <a:off x="6520960" y="1278290"/>
            <a:ext cx="5671040" cy="369332"/>
          </a:xfrm>
          <a:prstGeom prst="rect">
            <a:avLst/>
          </a:prstGeom>
          <a:solidFill>
            <a:schemeClr val="accent3"/>
          </a:solidFill>
        </p:spPr>
        <p:txBody>
          <a:bodyPr wrap="square">
            <a:spAutoFit/>
          </a:bodyPr>
          <a:lstStyle/>
          <a:p>
            <a:pPr algn="ctr"/>
            <a:r>
              <a:rPr lang="es-CL" b="1" dirty="0" smtClean="0">
                <a:solidFill>
                  <a:schemeClr val="bg1"/>
                </a:solidFill>
                <a:latin typeface="Calibri" panose="020F0502020204030204"/>
              </a:rPr>
              <a:t>MOLDEAMIENTO </a:t>
            </a:r>
            <a:endParaRPr lang="es-CL" b="1" dirty="0">
              <a:solidFill>
                <a:schemeClr val="bg1"/>
              </a:solidFill>
              <a:latin typeface="Calibri" panose="020F0502020204030204"/>
            </a:endParaRPr>
          </a:p>
        </p:txBody>
      </p:sp>
      <p:sp>
        <p:nvSpPr>
          <p:cNvPr id="8" name="CuadroTexto 7"/>
          <p:cNvSpPr txBox="1"/>
          <p:nvPr/>
        </p:nvSpPr>
        <p:spPr>
          <a:xfrm>
            <a:off x="0" y="198587"/>
            <a:ext cx="6321287" cy="6297108"/>
          </a:xfrm>
          <a:prstGeom prst="rect">
            <a:avLst/>
          </a:prstGeom>
          <a:noFill/>
          <a:ln w="28575">
            <a:solidFill>
              <a:schemeClr val="accent3"/>
            </a:solidFill>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20000"/>
              </a:lnSpc>
            </a:pPr>
            <a:r>
              <a:rPr lang="es-CL" sz="1600" b="1" dirty="0">
                <a:solidFill>
                  <a:schemeClr val="accent3">
                    <a:lumMod val="50000"/>
                  </a:schemeClr>
                </a:solidFill>
                <a:latin typeface="Calibri" panose="020F0502020204030204"/>
              </a:rPr>
              <a:t>MOLDEAMIENTO </a:t>
            </a:r>
            <a:endParaRPr lang="es-CL" sz="1600" b="1" dirty="0" smtClean="0">
              <a:solidFill>
                <a:schemeClr val="accent3">
                  <a:lumMod val="50000"/>
                </a:schemeClr>
              </a:solidFill>
              <a:latin typeface="Calibri" panose="020F0502020204030204"/>
            </a:endParaRPr>
          </a:p>
          <a:p>
            <a:pPr algn="just">
              <a:lnSpc>
                <a:spcPct val="120000"/>
              </a:lnSpc>
            </a:pPr>
            <a:r>
              <a:rPr lang="es-CL" sz="1600" dirty="0" smtClean="0">
                <a:solidFill>
                  <a:schemeClr val="accent3">
                    <a:lumMod val="50000"/>
                  </a:schemeClr>
                </a:solidFill>
                <a:latin typeface="Calibri" panose="020F0502020204030204"/>
              </a:rPr>
              <a:t>Es </a:t>
            </a:r>
            <a:r>
              <a:rPr lang="es-CL" sz="1600" dirty="0">
                <a:solidFill>
                  <a:schemeClr val="accent3">
                    <a:lumMod val="50000"/>
                  </a:schemeClr>
                </a:solidFill>
                <a:latin typeface="Calibri" panose="020F0502020204030204"/>
              </a:rPr>
              <a:t>un procedimiento en el que se refuerzan las aproximaciones sucesivas a una conducta meta. Para que el reforzamiento tenga lugar es necesaria la ocurrencia de alguna conducta previa. Lo que hará el reforzamiento es fortalecer la probabilidad de ocurrencia de la conducta que refuerza. La conducta es una operante cuya consecuencia es el refuerzo. </a:t>
            </a:r>
            <a:endParaRPr lang="es-CL" sz="1600" dirty="0" smtClean="0">
              <a:solidFill>
                <a:schemeClr val="accent3">
                  <a:lumMod val="50000"/>
                </a:schemeClr>
              </a:solidFill>
              <a:latin typeface="Calibri" panose="020F0502020204030204"/>
            </a:endParaRPr>
          </a:p>
          <a:p>
            <a:pPr algn="just">
              <a:lnSpc>
                <a:spcPct val="120000"/>
              </a:lnSpc>
            </a:pPr>
            <a:r>
              <a:rPr lang="es-CL" sz="1600" dirty="0" smtClean="0">
                <a:solidFill>
                  <a:schemeClr val="accent3">
                    <a:lumMod val="50000"/>
                  </a:schemeClr>
                </a:solidFill>
                <a:latin typeface="Calibri" panose="020F0502020204030204"/>
              </a:rPr>
              <a:t>El </a:t>
            </a:r>
            <a:r>
              <a:rPr lang="es-CL" sz="1600" dirty="0">
                <a:solidFill>
                  <a:schemeClr val="accent3">
                    <a:lumMod val="50000"/>
                  </a:schemeClr>
                </a:solidFill>
                <a:latin typeface="Calibri" panose="020F0502020204030204"/>
              </a:rPr>
              <a:t>reforzamiento es selectivo respecto al repertorio disponible: </a:t>
            </a:r>
            <a:r>
              <a:rPr lang="es-CL" sz="1600" dirty="0" smtClean="0">
                <a:solidFill>
                  <a:schemeClr val="accent3">
                    <a:lumMod val="50000"/>
                  </a:schemeClr>
                </a:solidFill>
                <a:latin typeface="Calibri" panose="020F0502020204030204"/>
              </a:rPr>
              <a:t>se </a:t>
            </a:r>
            <a:r>
              <a:rPr lang="es-CL" sz="1600" dirty="0">
                <a:solidFill>
                  <a:schemeClr val="accent3">
                    <a:lumMod val="50000"/>
                  </a:schemeClr>
                </a:solidFill>
                <a:latin typeface="Calibri" panose="020F0502020204030204"/>
              </a:rPr>
              <a:t>empezarán a fortalecer aquellas conductas que más se asemejen topográfica y funcionalmente, a la que se pretende conseguir. Sucesivamente, se hará más </a:t>
            </a:r>
            <a:r>
              <a:rPr lang="es-CL" sz="1600" dirty="0" smtClean="0">
                <a:solidFill>
                  <a:schemeClr val="accent3">
                    <a:lumMod val="50000"/>
                  </a:schemeClr>
                </a:solidFill>
                <a:latin typeface="Calibri" panose="020F0502020204030204"/>
              </a:rPr>
              <a:t>exigente. El </a:t>
            </a:r>
            <a:r>
              <a:rPr lang="es-CL" sz="1600" dirty="0">
                <a:solidFill>
                  <a:schemeClr val="accent3">
                    <a:lumMod val="50000"/>
                  </a:schemeClr>
                </a:solidFill>
                <a:latin typeface="Calibri" panose="020F0502020204030204"/>
              </a:rPr>
              <a:t>moldeamiento resulta un proceso dinámico en el que se van transformando conjugadamente la conducta y sus consecuencias. </a:t>
            </a:r>
            <a:endParaRPr lang="es-CL" sz="1600" dirty="0" smtClean="0">
              <a:solidFill>
                <a:schemeClr val="accent3">
                  <a:lumMod val="50000"/>
                </a:schemeClr>
              </a:solidFill>
              <a:latin typeface="Calibri" panose="020F0502020204030204"/>
            </a:endParaRPr>
          </a:p>
          <a:p>
            <a:pPr algn="just">
              <a:lnSpc>
                <a:spcPct val="120000"/>
              </a:lnSpc>
            </a:pPr>
            <a:r>
              <a:rPr lang="es-CL" sz="1600" dirty="0" smtClean="0">
                <a:solidFill>
                  <a:schemeClr val="accent3">
                    <a:lumMod val="50000"/>
                  </a:schemeClr>
                </a:solidFill>
                <a:latin typeface="Calibri" panose="020F0502020204030204"/>
              </a:rPr>
              <a:t>PASOS </a:t>
            </a:r>
            <a:r>
              <a:rPr lang="es-CL" sz="1600" dirty="0">
                <a:solidFill>
                  <a:schemeClr val="accent3">
                    <a:lumMod val="50000"/>
                  </a:schemeClr>
                </a:solidFill>
                <a:latin typeface="Calibri" panose="020F0502020204030204"/>
              </a:rPr>
              <a:t>A SEGUIR El procedimiento de moldeamiento se configura en una estructura compuesta por 3 elementos: </a:t>
            </a:r>
            <a:endParaRPr lang="es-CL" sz="1600" dirty="0" smtClean="0">
              <a:solidFill>
                <a:schemeClr val="accent3">
                  <a:lumMod val="50000"/>
                </a:schemeClr>
              </a:solidFill>
              <a:latin typeface="Calibri" panose="020F0502020204030204"/>
            </a:endParaRPr>
          </a:p>
          <a:p>
            <a:pPr marL="342900" indent="-342900" algn="just">
              <a:lnSpc>
                <a:spcPct val="120000"/>
              </a:lnSpc>
              <a:buAutoNum type="arabicPeriod"/>
            </a:pPr>
            <a:r>
              <a:rPr lang="es-CL" sz="1600" dirty="0" smtClean="0">
                <a:solidFill>
                  <a:schemeClr val="accent3">
                    <a:lumMod val="50000"/>
                  </a:schemeClr>
                </a:solidFill>
                <a:latin typeface="Calibri" panose="020F0502020204030204"/>
              </a:rPr>
              <a:t>LA </a:t>
            </a:r>
            <a:r>
              <a:rPr lang="es-CL" sz="1600" dirty="0">
                <a:solidFill>
                  <a:schemeClr val="accent3">
                    <a:lumMod val="50000"/>
                  </a:schemeClr>
                </a:solidFill>
                <a:latin typeface="Calibri" panose="020F0502020204030204"/>
              </a:rPr>
              <a:t>ESPECIFICACIÓN DE UNA META o de la conducta terminal. Criterio sobre el que estimar la efectividad o el éxito. </a:t>
            </a:r>
            <a:endParaRPr lang="es-CL" sz="1600" dirty="0" smtClean="0">
              <a:solidFill>
                <a:schemeClr val="accent3">
                  <a:lumMod val="50000"/>
                </a:schemeClr>
              </a:solidFill>
              <a:latin typeface="Calibri" panose="020F0502020204030204"/>
            </a:endParaRPr>
          </a:p>
          <a:p>
            <a:pPr marL="342900" indent="-342900" algn="just">
              <a:lnSpc>
                <a:spcPct val="120000"/>
              </a:lnSpc>
              <a:buAutoNum type="arabicPeriod"/>
            </a:pPr>
            <a:r>
              <a:rPr lang="es-CL" sz="1600" dirty="0" smtClean="0">
                <a:solidFill>
                  <a:schemeClr val="accent3">
                    <a:lumMod val="50000"/>
                  </a:schemeClr>
                </a:solidFill>
                <a:latin typeface="Calibri" panose="020F0502020204030204"/>
              </a:rPr>
              <a:t>ESTABLECIMIENTO </a:t>
            </a:r>
            <a:r>
              <a:rPr lang="es-CL" sz="1600" dirty="0">
                <a:solidFill>
                  <a:schemeClr val="accent3">
                    <a:lumMod val="50000"/>
                  </a:schemeClr>
                </a:solidFill>
                <a:latin typeface="Calibri" panose="020F0502020204030204"/>
              </a:rPr>
              <a:t>DEL PUNTO DE PARTIDA </a:t>
            </a:r>
            <a:r>
              <a:rPr lang="es-CL" sz="1600" dirty="0" smtClean="0">
                <a:solidFill>
                  <a:schemeClr val="accent3">
                    <a:lumMod val="50000"/>
                  </a:schemeClr>
                </a:solidFill>
                <a:latin typeface="Calibri" panose="020F0502020204030204"/>
              </a:rPr>
              <a:t>o </a:t>
            </a:r>
            <a:r>
              <a:rPr lang="es-CL" sz="1600" dirty="0">
                <a:solidFill>
                  <a:schemeClr val="accent3">
                    <a:lumMod val="50000"/>
                  </a:schemeClr>
                </a:solidFill>
                <a:latin typeface="Calibri" panose="020F0502020204030204"/>
              </a:rPr>
              <a:t>"línea base": </a:t>
            </a:r>
            <a:r>
              <a:rPr lang="es-CL" sz="1600" dirty="0" smtClean="0">
                <a:solidFill>
                  <a:schemeClr val="accent3">
                    <a:lumMod val="50000"/>
                  </a:schemeClr>
                </a:solidFill>
                <a:latin typeface="Calibri" panose="020F0502020204030204"/>
              </a:rPr>
              <a:t>necesario </a:t>
            </a:r>
            <a:r>
              <a:rPr lang="es-CL" sz="1600" dirty="0">
                <a:solidFill>
                  <a:schemeClr val="accent3">
                    <a:lumMod val="50000"/>
                  </a:schemeClr>
                </a:solidFill>
                <a:latin typeface="Calibri" panose="020F0502020204030204"/>
              </a:rPr>
              <a:t>para calibrar la meta y para empezar la construcción de la nueva conducta (material de origen). </a:t>
            </a:r>
            <a:endParaRPr lang="es-CL" sz="1600" dirty="0" smtClean="0">
              <a:solidFill>
                <a:schemeClr val="accent3">
                  <a:lumMod val="50000"/>
                </a:schemeClr>
              </a:solidFill>
              <a:latin typeface="Calibri" panose="020F0502020204030204"/>
            </a:endParaRPr>
          </a:p>
          <a:p>
            <a:pPr marL="342900" indent="-342900" algn="just">
              <a:lnSpc>
                <a:spcPct val="120000"/>
              </a:lnSpc>
              <a:buAutoNum type="arabicPeriod"/>
            </a:pPr>
            <a:r>
              <a:rPr lang="es-CL" sz="1600" dirty="0" smtClean="0">
                <a:solidFill>
                  <a:schemeClr val="accent3">
                    <a:lumMod val="50000"/>
                  </a:schemeClr>
                </a:solidFill>
                <a:latin typeface="Calibri" panose="020F0502020204030204"/>
              </a:rPr>
              <a:t>PLANIFICACIÓN </a:t>
            </a:r>
            <a:r>
              <a:rPr lang="es-CL" sz="1600" dirty="0">
                <a:solidFill>
                  <a:schemeClr val="accent3">
                    <a:lumMod val="50000"/>
                  </a:schemeClr>
                </a:solidFill>
                <a:latin typeface="Calibri" panose="020F0502020204030204"/>
              </a:rPr>
              <a:t>DE LAS APROXIMACIONES SUCESIVAS. Las preguntas decisivas son: </a:t>
            </a:r>
            <a:r>
              <a:rPr lang="es-CL" sz="1600" dirty="0" smtClean="0">
                <a:solidFill>
                  <a:schemeClr val="accent3">
                    <a:lumMod val="50000"/>
                  </a:schemeClr>
                </a:solidFill>
                <a:latin typeface="Calibri" panose="020F0502020204030204"/>
              </a:rPr>
              <a:t>qué </a:t>
            </a:r>
            <a:r>
              <a:rPr lang="es-CL" sz="1600" dirty="0">
                <a:solidFill>
                  <a:schemeClr val="accent3">
                    <a:lumMod val="50000"/>
                  </a:schemeClr>
                </a:solidFill>
                <a:latin typeface="Calibri" panose="020F0502020204030204"/>
              </a:rPr>
              <a:t>tamaño tendrá cada paso y cuánto tiempo ocupará.</a:t>
            </a:r>
            <a:endParaRPr lang="es-CL" sz="1400" dirty="0" smtClean="0">
              <a:solidFill>
                <a:schemeClr val="accent3">
                  <a:lumMod val="50000"/>
                </a:schemeClr>
              </a:solidFill>
              <a:latin typeface="Calibri" panose="020F0502020204030204"/>
            </a:endParaRP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7478" y="1908073"/>
            <a:ext cx="4238004" cy="3422373"/>
          </a:xfrm>
          <a:prstGeom prst="rect">
            <a:avLst/>
          </a:prstGeom>
          <a:solidFill>
            <a:srgbClr val="FFFFFF">
              <a:shade val="85000"/>
            </a:srgbClr>
          </a:solidFill>
          <a:ln w="88900" cap="sq">
            <a:solidFill>
              <a:schemeClr val="accent3"/>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7917307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124200" y="6858000"/>
            <a:ext cx="10464150" cy="1203506"/>
          </a:xfrm>
          <a:prstGeom prst="rect">
            <a:avLst/>
          </a:prstGeom>
        </p:spPr>
        <p:txBody>
          <a:bodyPr wrap="square" lIns="0" tIns="0" rIns="0" bIns="0" rtlCol="0">
            <a:noAutofit/>
          </a:bodyPr>
          <a:lstStyle/>
          <a:p>
            <a:pPr marL="12700" marR="7841" algn="just">
              <a:lnSpc>
                <a:spcPts val="1760"/>
              </a:lnSpc>
              <a:spcBef>
                <a:spcPts val="88"/>
              </a:spcBef>
            </a:pPr>
            <a:endParaRPr sz="1600" dirty="0">
              <a:latin typeface="Times New Roman"/>
              <a:cs typeface="Times New Roman"/>
            </a:endParaRPr>
          </a:p>
        </p:txBody>
      </p:sp>
      <p:sp>
        <p:nvSpPr>
          <p:cNvPr id="2" name="object 2"/>
          <p:cNvSpPr txBox="1"/>
          <p:nvPr/>
        </p:nvSpPr>
        <p:spPr>
          <a:xfrm>
            <a:off x="11002772" y="6393841"/>
            <a:ext cx="93781" cy="203708"/>
          </a:xfrm>
          <a:prstGeom prst="rect">
            <a:avLst/>
          </a:prstGeom>
        </p:spPr>
        <p:txBody>
          <a:bodyPr wrap="square" lIns="0" tIns="0" rIns="0" bIns="0" rtlCol="0">
            <a:noAutofit/>
          </a:bodyPr>
          <a:lstStyle/>
          <a:p>
            <a:pPr marL="12700">
              <a:lnSpc>
                <a:spcPts val="1560"/>
              </a:lnSpc>
              <a:spcBef>
                <a:spcPts val="78"/>
              </a:spcBef>
            </a:pPr>
            <a:r>
              <a:rPr sz="1400" spc="0" dirty="0">
                <a:solidFill>
                  <a:srgbClr val="ACB8C9"/>
                </a:solidFill>
                <a:latin typeface="Times New Roman"/>
                <a:cs typeface="Times New Roman"/>
              </a:rPr>
              <a:t>.</a:t>
            </a:r>
            <a:endParaRPr sz="1400">
              <a:latin typeface="Times New Roman"/>
              <a:cs typeface="Times New Roman"/>
            </a:endParaRPr>
          </a:p>
        </p:txBody>
      </p:sp>
      <p:sp>
        <p:nvSpPr>
          <p:cNvPr id="18" name="TextBox 49">
            <a:extLst>
              <a:ext uri="{FF2B5EF4-FFF2-40B4-BE49-F238E27FC236}">
                <a16:creationId xmlns:a16="http://schemas.microsoft.com/office/drawing/2014/main" xmlns="" id="{97B06F60-F366-4405-B2F3-CD4F07650629}"/>
              </a:ext>
            </a:extLst>
          </p:cNvPr>
          <p:cNvSpPr txBox="1"/>
          <p:nvPr/>
        </p:nvSpPr>
        <p:spPr>
          <a:xfrm>
            <a:off x="0" y="68832"/>
            <a:ext cx="5671040" cy="1277265"/>
          </a:xfrm>
          <a:prstGeom prst="rect">
            <a:avLst/>
          </a:prstGeom>
          <a:noFill/>
        </p:spPr>
        <p:txBody>
          <a:bodyPr wrap="square" lIns="45711" tIns="22856" rIns="45711" bIns="22856" rtlCol="0">
            <a:spAutoFit/>
          </a:bodyPr>
          <a:lstStyle/>
          <a:p>
            <a:pPr algn="ctr"/>
            <a:r>
              <a:rPr lang="es-CL" sz="4000" b="1" dirty="0" smtClean="0">
                <a:solidFill>
                  <a:schemeClr val="tx2"/>
                </a:solidFill>
                <a:latin typeface="+mj-lt"/>
                <a:cs typeface="Lato Regular"/>
              </a:rPr>
              <a:t>Técnicas de Coaching </a:t>
            </a:r>
          </a:p>
          <a:p>
            <a:pPr algn="ctr"/>
            <a:r>
              <a:rPr lang="es-CL" sz="4000" b="1" dirty="0" smtClean="0">
                <a:solidFill>
                  <a:schemeClr val="accent2"/>
                </a:solidFill>
                <a:latin typeface="+mj-lt"/>
                <a:cs typeface="Lato Regular"/>
              </a:rPr>
              <a:t>DE APRENDIZAJE</a:t>
            </a:r>
            <a:endParaRPr lang="es-CL" sz="4000" b="1" dirty="0">
              <a:solidFill>
                <a:schemeClr val="accent2"/>
              </a:solidFill>
              <a:latin typeface="+mj-lt"/>
              <a:cs typeface="Lato Regular"/>
            </a:endParaRPr>
          </a:p>
        </p:txBody>
      </p:sp>
      <p:sp>
        <p:nvSpPr>
          <p:cNvPr id="8" name="Rectángulo 7"/>
          <p:cNvSpPr/>
          <p:nvPr/>
        </p:nvSpPr>
        <p:spPr>
          <a:xfrm>
            <a:off x="0" y="1421882"/>
            <a:ext cx="5671040" cy="369332"/>
          </a:xfrm>
          <a:prstGeom prst="rect">
            <a:avLst/>
          </a:prstGeom>
          <a:solidFill>
            <a:schemeClr val="accent3"/>
          </a:solidFill>
        </p:spPr>
        <p:txBody>
          <a:bodyPr wrap="square">
            <a:spAutoFit/>
          </a:bodyPr>
          <a:lstStyle/>
          <a:p>
            <a:pPr algn="ctr"/>
            <a:r>
              <a:rPr lang="es-CL" b="1" dirty="0" smtClean="0">
                <a:solidFill>
                  <a:schemeClr val="bg1"/>
                </a:solidFill>
                <a:latin typeface="Calibri" panose="020F0502020204030204"/>
              </a:rPr>
              <a:t>TOMA DE DECISIONES</a:t>
            </a:r>
            <a:endParaRPr lang="es-CL" b="1" dirty="0">
              <a:solidFill>
                <a:schemeClr val="bg1"/>
              </a:solidFill>
              <a:latin typeface="Calibri" panose="020F0502020204030204"/>
            </a:endParaRPr>
          </a:p>
        </p:txBody>
      </p:sp>
      <p:sp>
        <p:nvSpPr>
          <p:cNvPr id="12" name="CuadroTexto 11"/>
          <p:cNvSpPr txBox="1"/>
          <p:nvPr/>
        </p:nvSpPr>
        <p:spPr>
          <a:xfrm>
            <a:off x="5904265" y="68832"/>
            <a:ext cx="6287735" cy="6589496"/>
          </a:xfrm>
          <a:prstGeom prst="rect">
            <a:avLst/>
          </a:prstGeom>
          <a:ln w="28575">
            <a:solidFill>
              <a:schemeClr val="accent3"/>
            </a:solidFill>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50000"/>
              </a:lnSpc>
            </a:pPr>
            <a:r>
              <a:rPr lang="es-CL" b="1" dirty="0">
                <a:solidFill>
                  <a:schemeClr val="accent3">
                    <a:lumMod val="50000"/>
                  </a:schemeClr>
                </a:solidFill>
                <a:latin typeface="Calibri" panose="020F0502020204030204"/>
              </a:rPr>
              <a:t>TOMA DE DECISIONES </a:t>
            </a:r>
            <a:endParaRPr lang="es-CL" b="1" dirty="0" smtClean="0">
              <a:solidFill>
                <a:schemeClr val="accent3">
                  <a:lumMod val="50000"/>
                </a:schemeClr>
              </a:solidFill>
              <a:latin typeface="Calibri" panose="020F0502020204030204"/>
            </a:endParaRPr>
          </a:p>
          <a:p>
            <a:pPr algn="just">
              <a:lnSpc>
                <a:spcPct val="130000"/>
              </a:lnSpc>
            </a:pPr>
            <a:r>
              <a:rPr lang="es-CL" sz="1600" dirty="0" smtClean="0">
                <a:solidFill>
                  <a:schemeClr val="accent3">
                    <a:lumMod val="50000"/>
                  </a:schemeClr>
                </a:solidFill>
                <a:latin typeface="Calibri" panose="020F0502020204030204"/>
              </a:rPr>
              <a:t>Las </a:t>
            </a:r>
            <a:r>
              <a:rPr lang="es-CL" sz="1600" dirty="0">
                <a:solidFill>
                  <a:schemeClr val="accent3">
                    <a:lumMod val="50000"/>
                  </a:schemeClr>
                </a:solidFill>
                <a:latin typeface="Calibri" panose="020F0502020204030204"/>
              </a:rPr>
              <a:t>decisiones se toman de forma racional, con influencia de las experiencias que hayamos tenido con anterioridad. Aunque cabe destacar la importancia de las emociones y lo que predominan dependiendo del momento en que nos encontremos. La disciplina del coaching a través de un mayor autoconocimiento de uno mismo, de establecer y clarificar objetivos, a través de nuestras fortalezas y capacidades nos ayuda a tener una mejor gestión emocional para poder así elegir la opción que más nos beneficie en cada momento. </a:t>
            </a:r>
            <a:endParaRPr lang="es-CL" sz="1600" dirty="0" smtClean="0">
              <a:solidFill>
                <a:schemeClr val="accent3">
                  <a:lumMod val="50000"/>
                </a:schemeClr>
              </a:solidFill>
              <a:latin typeface="Calibri" panose="020F0502020204030204"/>
            </a:endParaRPr>
          </a:p>
          <a:p>
            <a:pPr algn="just">
              <a:lnSpc>
                <a:spcPct val="130000"/>
              </a:lnSpc>
            </a:pPr>
            <a:r>
              <a:rPr lang="es-CL" sz="1600" dirty="0" smtClean="0">
                <a:solidFill>
                  <a:schemeClr val="accent3">
                    <a:lumMod val="50000"/>
                  </a:schemeClr>
                </a:solidFill>
                <a:latin typeface="Calibri" panose="020F0502020204030204"/>
              </a:rPr>
              <a:t>Para </a:t>
            </a:r>
            <a:r>
              <a:rPr lang="es-CL" sz="1600" dirty="0">
                <a:solidFill>
                  <a:schemeClr val="accent3">
                    <a:lumMod val="50000"/>
                  </a:schemeClr>
                </a:solidFill>
                <a:latin typeface="Calibri" panose="020F0502020204030204"/>
              </a:rPr>
              <a:t>tomar una buena decisión podemos seguir los siguientes pasos: </a:t>
            </a:r>
            <a:endParaRPr lang="es-CL" sz="1600" dirty="0" smtClean="0">
              <a:solidFill>
                <a:schemeClr val="accent3">
                  <a:lumMod val="50000"/>
                </a:schemeClr>
              </a:solidFill>
              <a:latin typeface="Calibri" panose="020F0502020204030204"/>
            </a:endParaRPr>
          </a:p>
          <a:p>
            <a:pPr algn="just">
              <a:lnSpc>
                <a:spcPct val="130000"/>
              </a:lnSpc>
            </a:pPr>
            <a:r>
              <a:rPr lang="es-CL" sz="1600" dirty="0" smtClean="0">
                <a:solidFill>
                  <a:schemeClr val="accent3">
                    <a:lumMod val="50000"/>
                  </a:schemeClr>
                </a:solidFill>
                <a:latin typeface="Calibri" panose="020F0502020204030204"/>
              </a:rPr>
              <a:t>1</a:t>
            </a:r>
            <a:r>
              <a:rPr lang="es-CL" sz="1600" dirty="0">
                <a:solidFill>
                  <a:schemeClr val="accent3">
                    <a:lumMod val="50000"/>
                  </a:schemeClr>
                </a:solidFill>
                <a:latin typeface="Calibri" panose="020F0502020204030204"/>
              </a:rPr>
              <a:t>.- Identificar el problema o la situación en la que nos encontramos. </a:t>
            </a:r>
            <a:endParaRPr lang="es-CL" sz="1600" dirty="0" smtClean="0">
              <a:solidFill>
                <a:schemeClr val="accent3">
                  <a:lumMod val="50000"/>
                </a:schemeClr>
              </a:solidFill>
              <a:latin typeface="Calibri" panose="020F0502020204030204"/>
            </a:endParaRPr>
          </a:p>
          <a:p>
            <a:pPr algn="just">
              <a:lnSpc>
                <a:spcPct val="130000"/>
              </a:lnSpc>
            </a:pPr>
            <a:r>
              <a:rPr lang="es-CL" sz="1600" dirty="0" smtClean="0">
                <a:solidFill>
                  <a:schemeClr val="accent3">
                    <a:lumMod val="50000"/>
                  </a:schemeClr>
                </a:solidFill>
                <a:latin typeface="Calibri" panose="020F0502020204030204"/>
              </a:rPr>
              <a:t>2</a:t>
            </a:r>
            <a:r>
              <a:rPr lang="es-CL" sz="1600" dirty="0">
                <a:solidFill>
                  <a:schemeClr val="accent3">
                    <a:lumMod val="50000"/>
                  </a:schemeClr>
                </a:solidFill>
                <a:latin typeface="Calibri" panose="020F0502020204030204"/>
              </a:rPr>
              <a:t>.- Determinar qué opciones tenemos. </a:t>
            </a:r>
            <a:endParaRPr lang="es-CL" sz="1600" dirty="0" smtClean="0">
              <a:solidFill>
                <a:schemeClr val="accent3">
                  <a:lumMod val="50000"/>
                </a:schemeClr>
              </a:solidFill>
              <a:latin typeface="Calibri" panose="020F0502020204030204"/>
            </a:endParaRPr>
          </a:p>
          <a:p>
            <a:pPr algn="just">
              <a:lnSpc>
                <a:spcPct val="130000"/>
              </a:lnSpc>
            </a:pPr>
            <a:r>
              <a:rPr lang="es-CL" sz="1600" dirty="0" smtClean="0">
                <a:solidFill>
                  <a:schemeClr val="accent3">
                    <a:lumMod val="50000"/>
                  </a:schemeClr>
                </a:solidFill>
                <a:latin typeface="Calibri" panose="020F0502020204030204"/>
              </a:rPr>
              <a:t>3</a:t>
            </a:r>
            <a:r>
              <a:rPr lang="es-CL" sz="1600" dirty="0">
                <a:solidFill>
                  <a:schemeClr val="accent3">
                    <a:lumMod val="50000"/>
                  </a:schemeClr>
                </a:solidFill>
                <a:latin typeface="Calibri" panose="020F0502020204030204"/>
              </a:rPr>
              <a:t>.- Valorar los posibles resultados de cada una. Sus ventajas y beneficios. </a:t>
            </a:r>
            <a:endParaRPr lang="es-CL" sz="1600" dirty="0" smtClean="0">
              <a:solidFill>
                <a:schemeClr val="accent3">
                  <a:lumMod val="50000"/>
                </a:schemeClr>
              </a:solidFill>
              <a:latin typeface="Calibri" panose="020F0502020204030204"/>
            </a:endParaRPr>
          </a:p>
          <a:p>
            <a:pPr algn="just">
              <a:lnSpc>
                <a:spcPct val="130000"/>
              </a:lnSpc>
            </a:pPr>
            <a:r>
              <a:rPr lang="es-CL" sz="1600" dirty="0" smtClean="0">
                <a:solidFill>
                  <a:schemeClr val="accent3">
                    <a:lumMod val="50000"/>
                  </a:schemeClr>
                </a:solidFill>
                <a:latin typeface="Calibri" panose="020F0502020204030204"/>
              </a:rPr>
              <a:t>4</a:t>
            </a:r>
            <a:r>
              <a:rPr lang="es-CL" sz="1600" dirty="0">
                <a:solidFill>
                  <a:schemeClr val="accent3">
                    <a:lumMod val="50000"/>
                  </a:schemeClr>
                </a:solidFill>
                <a:latin typeface="Calibri" panose="020F0502020204030204"/>
              </a:rPr>
              <a:t>.- Elegir la alternativa que nos parezca más adecuada. </a:t>
            </a:r>
            <a:endParaRPr lang="es-CL" sz="1600" dirty="0" smtClean="0">
              <a:solidFill>
                <a:schemeClr val="accent3">
                  <a:lumMod val="50000"/>
                </a:schemeClr>
              </a:solidFill>
              <a:latin typeface="Calibri" panose="020F0502020204030204"/>
            </a:endParaRPr>
          </a:p>
          <a:p>
            <a:pPr algn="just">
              <a:lnSpc>
                <a:spcPct val="130000"/>
              </a:lnSpc>
            </a:pPr>
            <a:r>
              <a:rPr lang="es-CL" sz="1600" dirty="0" smtClean="0">
                <a:solidFill>
                  <a:schemeClr val="accent3">
                    <a:lumMod val="50000"/>
                  </a:schemeClr>
                </a:solidFill>
                <a:latin typeface="Calibri" panose="020F0502020204030204"/>
              </a:rPr>
              <a:t>5</a:t>
            </a:r>
            <a:r>
              <a:rPr lang="es-CL" sz="1600" dirty="0">
                <a:solidFill>
                  <a:schemeClr val="accent3">
                    <a:lumMod val="50000"/>
                  </a:schemeClr>
                </a:solidFill>
                <a:latin typeface="Calibri" panose="020F0502020204030204"/>
              </a:rPr>
              <a:t>.- Tener un plan de acción para llevarla a cabo. </a:t>
            </a:r>
            <a:endParaRPr lang="es-CL" sz="1600" dirty="0" smtClean="0">
              <a:solidFill>
                <a:schemeClr val="accent3">
                  <a:lumMod val="50000"/>
                </a:schemeClr>
              </a:solidFill>
              <a:latin typeface="Calibri" panose="020F0502020204030204"/>
            </a:endParaRPr>
          </a:p>
          <a:p>
            <a:pPr algn="just">
              <a:lnSpc>
                <a:spcPct val="130000"/>
              </a:lnSpc>
            </a:pPr>
            <a:r>
              <a:rPr lang="es-CL" sz="1600" dirty="0" smtClean="0">
                <a:solidFill>
                  <a:schemeClr val="accent3">
                    <a:lumMod val="50000"/>
                  </a:schemeClr>
                </a:solidFill>
                <a:latin typeface="Calibri" panose="020F0502020204030204"/>
              </a:rPr>
              <a:t>Recuerda </a:t>
            </a:r>
            <a:r>
              <a:rPr lang="es-CL" sz="1600" dirty="0">
                <a:solidFill>
                  <a:schemeClr val="accent3">
                    <a:lumMod val="50000"/>
                  </a:schemeClr>
                </a:solidFill>
                <a:latin typeface="Calibri" panose="020F0502020204030204"/>
              </a:rPr>
              <a:t>que tu camino depende en gran medida de las decisiones que vas tomando una detrás de otra y aunque no te aseguren resultados ni tengas la certeza de tomar la correcta, no puedes dejar de ejercer la libertad que todos disfrutamos para decidir, equivocarnos, rectificar, aprender y disfrutar de la travesía.</a:t>
            </a: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624" y="2051665"/>
            <a:ext cx="4725791" cy="3460307"/>
          </a:xfrm>
          <a:prstGeom prst="rect">
            <a:avLst/>
          </a:prstGeom>
          <a:solidFill>
            <a:srgbClr val="FFFFFF">
              <a:shade val="85000"/>
            </a:srgbClr>
          </a:solidFill>
          <a:ln w="88900" cap="sq">
            <a:solidFill>
              <a:schemeClr val="accent3"/>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9213121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1"/>
            <a:ext cx="12192000" cy="15902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 name="Rectángulo 2"/>
          <p:cNvSpPr/>
          <p:nvPr/>
        </p:nvSpPr>
        <p:spPr>
          <a:xfrm>
            <a:off x="0" y="0"/>
            <a:ext cx="12192000" cy="12987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6600" dirty="0" smtClean="0"/>
              <a:t>La combinación perfecta</a:t>
            </a:r>
            <a:endParaRPr lang="es-CL" sz="6600" dirty="0"/>
          </a:p>
        </p:txBody>
      </p:sp>
      <p:graphicFrame>
        <p:nvGraphicFramePr>
          <p:cNvPr id="4" name="Diagrama 3"/>
          <p:cNvGraphicFramePr/>
          <p:nvPr>
            <p:extLst>
              <p:ext uri="{D42A27DB-BD31-4B8C-83A1-F6EECF244321}">
                <p14:modId xmlns:p14="http://schemas.microsoft.com/office/powerpoint/2010/main" val="828101370"/>
              </p:ext>
            </p:extLst>
          </p:nvPr>
        </p:nvGraphicFramePr>
        <p:xfrm>
          <a:off x="0" y="1775791"/>
          <a:ext cx="11701670" cy="4611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659745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124200" y="6858000"/>
            <a:ext cx="10464150" cy="1203506"/>
          </a:xfrm>
          <a:prstGeom prst="rect">
            <a:avLst/>
          </a:prstGeom>
        </p:spPr>
        <p:txBody>
          <a:bodyPr wrap="square" lIns="0" tIns="0" rIns="0" bIns="0" rtlCol="0">
            <a:noAutofit/>
          </a:bodyPr>
          <a:lstStyle/>
          <a:p>
            <a:pPr marL="12700" marR="7841" algn="just">
              <a:lnSpc>
                <a:spcPts val="1760"/>
              </a:lnSpc>
              <a:spcBef>
                <a:spcPts val="88"/>
              </a:spcBef>
            </a:pPr>
            <a:endParaRPr sz="1600" dirty="0">
              <a:latin typeface="Times New Roman"/>
              <a:cs typeface="Times New Roman"/>
            </a:endParaRPr>
          </a:p>
        </p:txBody>
      </p:sp>
      <p:sp>
        <p:nvSpPr>
          <p:cNvPr id="2" name="object 2"/>
          <p:cNvSpPr txBox="1"/>
          <p:nvPr/>
        </p:nvSpPr>
        <p:spPr>
          <a:xfrm>
            <a:off x="11002772" y="6393841"/>
            <a:ext cx="93781" cy="203708"/>
          </a:xfrm>
          <a:prstGeom prst="rect">
            <a:avLst/>
          </a:prstGeom>
        </p:spPr>
        <p:txBody>
          <a:bodyPr wrap="square" lIns="0" tIns="0" rIns="0" bIns="0" rtlCol="0">
            <a:noAutofit/>
          </a:bodyPr>
          <a:lstStyle/>
          <a:p>
            <a:pPr marL="12700">
              <a:lnSpc>
                <a:spcPts val="1560"/>
              </a:lnSpc>
              <a:spcBef>
                <a:spcPts val="78"/>
              </a:spcBef>
            </a:pPr>
            <a:r>
              <a:rPr sz="1400" spc="0" dirty="0">
                <a:solidFill>
                  <a:srgbClr val="ACB8C9"/>
                </a:solidFill>
                <a:latin typeface="Times New Roman"/>
                <a:cs typeface="Times New Roman"/>
              </a:rPr>
              <a:t>.</a:t>
            </a:r>
            <a:endParaRPr sz="1400">
              <a:latin typeface="Times New Roman"/>
              <a:cs typeface="Times New Roman"/>
            </a:endParaRPr>
          </a:p>
        </p:txBody>
      </p:sp>
      <p:sp>
        <p:nvSpPr>
          <p:cNvPr id="18" name="TextBox 49">
            <a:extLst>
              <a:ext uri="{FF2B5EF4-FFF2-40B4-BE49-F238E27FC236}">
                <a16:creationId xmlns:a16="http://schemas.microsoft.com/office/drawing/2014/main" xmlns="" id="{97B06F60-F366-4405-B2F3-CD4F07650629}"/>
              </a:ext>
            </a:extLst>
          </p:cNvPr>
          <p:cNvSpPr txBox="1"/>
          <p:nvPr/>
        </p:nvSpPr>
        <p:spPr>
          <a:xfrm>
            <a:off x="0" y="189298"/>
            <a:ext cx="12192000" cy="1277265"/>
          </a:xfrm>
          <a:prstGeom prst="rect">
            <a:avLst/>
          </a:prstGeom>
          <a:noFill/>
        </p:spPr>
        <p:txBody>
          <a:bodyPr wrap="square" lIns="45711" tIns="22856" rIns="45711" bIns="22856" rtlCol="0">
            <a:spAutoFit/>
          </a:bodyPr>
          <a:lstStyle/>
          <a:p>
            <a:pPr algn="ctr"/>
            <a:r>
              <a:rPr lang="es-CL" sz="4000" b="1" dirty="0" smtClean="0">
                <a:solidFill>
                  <a:schemeClr val="tx2"/>
                </a:solidFill>
                <a:latin typeface="+mj-lt"/>
                <a:cs typeface="Lato Regular"/>
              </a:rPr>
              <a:t>Técnicas de </a:t>
            </a:r>
          </a:p>
          <a:p>
            <a:pPr algn="ctr"/>
            <a:r>
              <a:rPr lang="es-CL" sz="4000" b="1" dirty="0" smtClean="0">
                <a:solidFill>
                  <a:schemeClr val="accent2"/>
                </a:solidFill>
                <a:latin typeface="+mj-lt"/>
                <a:cs typeface="Lato Regular"/>
              </a:rPr>
              <a:t>COACHING</a:t>
            </a:r>
            <a:endParaRPr lang="es-CL" sz="4000" b="1" dirty="0">
              <a:solidFill>
                <a:schemeClr val="accent2"/>
              </a:solidFill>
              <a:latin typeface="+mj-lt"/>
              <a:cs typeface="Lato Regular"/>
            </a:endParaRPr>
          </a:p>
        </p:txBody>
      </p:sp>
      <p:sp>
        <p:nvSpPr>
          <p:cNvPr id="16" name="CuadroTexto 15"/>
          <p:cNvSpPr txBox="1"/>
          <p:nvPr/>
        </p:nvSpPr>
        <p:spPr>
          <a:xfrm>
            <a:off x="1774901" y="1448883"/>
            <a:ext cx="8642198" cy="707886"/>
          </a:xfrm>
          <a:prstGeom prst="rect">
            <a:avLst/>
          </a:prstGeom>
          <a:ln w="28575">
            <a:solidFill>
              <a:schemeClr val="tx2"/>
            </a:solidFill>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CL" sz="2000" dirty="0">
                <a:solidFill>
                  <a:schemeClr val="tx2"/>
                </a:solidFill>
                <a:latin typeface="Calibri" panose="020F0502020204030204"/>
              </a:rPr>
              <a:t>Existen diversas técnicas sobre Coaching, recordando nuestra definición podemos abordar las siguientes</a:t>
            </a:r>
            <a:r>
              <a:rPr lang="es-CL" sz="2000" dirty="0" smtClean="0">
                <a:solidFill>
                  <a:schemeClr val="tx2"/>
                </a:solidFill>
                <a:latin typeface="Calibri" panose="020F0502020204030204"/>
              </a:rPr>
              <a:t>:</a:t>
            </a:r>
            <a:endParaRPr lang="es-CL" sz="2000" dirty="0">
              <a:solidFill>
                <a:schemeClr val="tx2"/>
              </a:solidFill>
              <a:latin typeface="Calibri" panose="020F0502020204030204"/>
            </a:endParaRPr>
          </a:p>
        </p:txBody>
      </p:sp>
      <p:graphicFrame>
        <p:nvGraphicFramePr>
          <p:cNvPr id="3" name="Diagrama 2"/>
          <p:cNvGraphicFramePr/>
          <p:nvPr>
            <p:extLst>
              <p:ext uri="{D42A27DB-BD31-4B8C-83A1-F6EECF244321}">
                <p14:modId xmlns:p14="http://schemas.microsoft.com/office/powerpoint/2010/main" val="569705029"/>
              </p:ext>
            </p:extLst>
          </p:nvPr>
        </p:nvGraphicFramePr>
        <p:xfrm>
          <a:off x="635162" y="2398314"/>
          <a:ext cx="10367609" cy="4319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97641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graphicEl>
                                              <a:dgm id="{B7717F9E-28D3-4ADE-B65C-8EA0F647AA47}"/>
                                            </p:graphicEl>
                                          </p:spTgt>
                                        </p:tgtEl>
                                        <p:attrNameLst>
                                          <p:attrName>style.visibility</p:attrName>
                                        </p:attrNameLst>
                                      </p:cBhvr>
                                      <p:to>
                                        <p:strVal val="visible"/>
                                      </p:to>
                                    </p:set>
                                    <p:anim calcmode="lin" valueType="num">
                                      <p:cBhvr>
                                        <p:cTn id="7" dur="1000" fill="hold"/>
                                        <p:tgtEl>
                                          <p:spTgt spid="3">
                                            <p:graphicEl>
                                              <a:dgm id="{B7717F9E-28D3-4ADE-B65C-8EA0F647AA47}"/>
                                            </p:graphicEl>
                                          </p:spTgt>
                                        </p:tgtEl>
                                        <p:attrNameLst>
                                          <p:attrName>ppt_w</p:attrName>
                                        </p:attrNameLst>
                                      </p:cBhvr>
                                      <p:tavLst>
                                        <p:tav tm="0">
                                          <p:val>
                                            <p:fltVal val="0"/>
                                          </p:val>
                                        </p:tav>
                                        <p:tav tm="100000">
                                          <p:val>
                                            <p:strVal val="#ppt_w"/>
                                          </p:val>
                                        </p:tav>
                                      </p:tavLst>
                                    </p:anim>
                                    <p:anim calcmode="lin" valueType="num">
                                      <p:cBhvr>
                                        <p:cTn id="8" dur="1000" fill="hold"/>
                                        <p:tgtEl>
                                          <p:spTgt spid="3">
                                            <p:graphicEl>
                                              <a:dgm id="{B7717F9E-28D3-4ADE-B65C-8EA0F647AA47}"/>
                                            </p:graphicEl>
                                          </p:spTgt>
                                        </p:tgtEl>
                                        <p:attrNameLst>
                                          <p:attrName>ppt_h</p:attrName>
                                        </p:attrNameLst>
                                      </p:cBhvr>
                                      <p:tavLst>
                                        <p:tav tm="0">
                                          <p:val>
                                            <p:fltVal val="0"/>
                                          </p:val>
                                        </p:tav>
                                        <p:tav tm="100000">
                                          <p:val>
                                            <p:strVal val="#ppt_h"/>
                                          </p:val>
                                        </p:tav>
                                      </p:tavLst>
                                    </p:anim>
                                    <p:anim calcmode="lin" valueType="num">
                                      <p:cBhvr>
                                        <p:cTn id="9" dur="1000" fill="hold"/>
                                        <p:tgtEl>
                                          <p:spTgt spid="3">
                                            <p:graphicEl>
                                              <a:dgm id="{B7717F9E-28D3-4ADE-B65C-8EA0F647AA47}"/>
                                            </p:graphicEl>
                                          </p:spTgt>
                                        </p:tgtEl>
                                        <p:attrNameLst>
                                          <p:attrName>style.rotation</p:attrName>
                                        </p:attrNameLst>
                                      </p:cBhvr>
                                      <p:tavLst>
                                        <p:tav tm="0">
                                          <p:val>
                                            <p:fltVal val="90"/>
                                          </p:val>
                                        </p:tav>
                                        <p:tav tm="100000">
                                          <p:val>
                                            <p:fltVal val="0"/>
                                          </p:val>
                                        </p:tav>
                                      </p:tavLst>
                                    </p:anim>
                                    <p:animEffect transition="in" filter="fade">
                                      <p:cBhvr>
                                        <p:cTn id="10" dur="1000"/>
                                        <p:tgtEl>
                                          <p:spTgt spid="3">
                                            <p:graphicEl>
                                              <a:dgm id="{B7717F9E-28D3-4ADE-B65C-8EA0F647AA47}"/>
                                            </p:graphic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graphicEl>
                                              <a:dgm id="{5E7ABA45-906C-4F9A-877A-C2FCE47F67AB}"/>
                                            </p:graphicEl>
                                          </p:spTgt>
                                        </p:tgtEl>
                                        <p:attrNameLst>
                                          <p:attrName>style.visibility</p:attrName>
                                        </p:attrNameLst>
                                      </p:cBhvr>
                                      <p:to>
                                        <p:strVal val="visible"/>
                                      </p:to>
                                    </p:set>
                                    <p:anim calcmode="lin" valueType="num">
                                      <p:cBhvr>
                                        <p:cTn id="13" dur="1000" fill="hold"/>
                                        <p:tgtEl>
                                          <p:spTgt spid="3">
                                            <p:graphicEl>
                                              <a:dgm id="{5E7ABA45-906C-4F9A-877A-C2FCE47F67AB}"/>
                                            </p:graphicEl>
                                          </p:spTgt>
                                        </p:tgtEl>
                                        <p:attrNameLst>
                                          <p:attrName>ppt_w</p:attrName>
                                        </p:attrNameLst>
                                      </p:cBhvr>
                                      <p:tavLst>
                                        <p:tav tm="0">
                                          <p:val>
                                            <p:fltVal val="0"/>
                                          </p:val>
                                        </p:tav>
                                        <p:tav tm="100000">
                                          <p:val>
                                            <p:strVal val="#ppt_w"/>
                                          </p:val>
                                        </p:tav>
                                      </p:tavLst>
                                    </p:anim>
                                    <p:anim calcmode="lin" valueType="num">
                                      <p:cBhvr>
                                        <p:cTn id="14" dur="1000" fill="hold"/>
                                        <p:tgtEl>
                                          <p:spTgt spid="3">
                                            <p:graphicEl>
                                              <a:dgm id="{5E7ABA45-906C-4F9A-877A-C2FCE47F67AB}"/>
                                            </p:graphicEl>
                                          </p:spTgt>
                                        </p:tgtEl>
                                        <p:attrNameLst>
                                          <p:attrName>ppt_h</p:attrName>
                                        </p:attrNameLst>
                                      </p:cBhvr>
                                      <p:tavLst>
                                        <p:tav tm="0">
                                          <p:val>
                                            <p:fltVal val="0"/>
                                          </p:val>
                                        </p:tav>
                                        <p:tav tm="100000">
                                          <p:val>
                                            <p:strVal val="#ppt_h"/>
                                          </p:val>
                                        </p:tav>
                                      </p:tavLst>
                                    </p:anim>
                                    <p:anim calcmode="lin" valueType="num">
                                      <p:cBhvr>
                                        <p:cTn id="15" dur="1000" fill="hold"/>
                                        <p:tgtEl>
                                          <p:spTgt spid="3">
                                            <p:graphicEl>
                                              <a:dgm id="{5E7ABA45-906C-4F9A-877A-C2FCE47F67AB}"/>
                                            </p:graphicEl>
                                          </p:spTgt>
                                        </p:tgtEl>
                                        <p:attrNameLst>
                                          <p:attrName>style.rotation</p:attrName>
                                        </p:attrNameLst>
                                      </p:cBhvr>
                                      <p:tavLst>
                                        <p:tav tm="0">
                                          <p:val>
                                            <p:fltVal val="90"/>
                                          </p:val>
                                        </p:tav>
                                        <p:tav tm="100000">
                                          <p:val>
                                            <p:fltVal val="0"/>
                                          </p:val>
                                        </p:tav>
                                      </p:tavLst>
                                    </p:anim>
                                    <p:animEffect transition="in" filter="fade">
                                      <p:cBhvr>
                                        <p:cTn id="16" dur="1000"/>
                                        <p:tgtEl>
                                          <p:spTgt spid="3">
                                            <p:graphicEl>
                                              <a:dgm id="{5E7ABA45-906C-4F9A-877A-C2FCE47F67AB}"/>
                                            </p:graphic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3">
                                            <p:graphicEl>
                                              <a:dgm id="{81D0DF2E-618D-4591-BD9B-5EFD005C5F18}"/>
                                            </p:graphicEl>
                                          </p:spTgt>
                                        </p:tgtEl>
                                        <p:attrNameLst>
                                          <p:attrName>style.visibility</p:attrName>
                                        </p:attrNameLst>
                                      </p:cBhvr>
                                      <p:to>
                                        <p:strVal val="visible"/>
                                      </p:to>
                                    </p:set>
                                    <p:anim calcmode="lin" valueType="num">
                                      <p:cBhvr>
                                        <p:cTn id="19" dur="1000" fill="hold"/>
                                        <p:tgtEl>
                                          <p:spTgt spid="3">
                                            <p:graphicEl>
                                              <a:dgm id="{81D0DF2E-618D-4591-BD9B-5EFD005C5F18}"/>
                                            </p:graphicEl>
                                          </p:spTgt>
                                        </p:tgtEl>
                                        <p:attrNameLst>
                                          <p:attrName>ppt_w</p:attrName>
                                        </p:attrNameLst>
                                      </p:cBhvr>
                                      <p:tavLst>
                                        <p:tav tm="0">
                                          <p:val>
                                            <p:fltVal val="0"/>
                                          </p:val>
                                        </p:tav>
                                        <p:tav tm="100000">
                                          <p:val>
                                            <p:strVal val="#ppt_w"/>
                                          </p:val>
                                        </p:tav>
                                      </p:tavLst>
                                    </p:anim>
                                    <p:anim calcmode="lin" valueType="num">
                                      <p:cBhvr>
                                        <p:cTn id="20" dur="1000" fill="hold"/>
                                        <p:tgtEl>
                                          <p:spTgt spid="3">
                                            <p:graphicEl>
                                              <a:dgm id="{81D0DF2E-618D-4591-BD9B-5EFD005C5F18}"/>
                                            </p:graphicEl>
                                          </p:spTgt>
                                        </p:tgtEl>
                                        <p:attrNameLst>
                                          <p:attrName>ppt_h</p:attrName>
                                        </p:attrNameLst>
                                      </p:cBhvr>
                                      <p:tavLst>
                                        <p:tav tm="0">
                                          <p:val>
                                            <p:fltVal val="0"/>
                                          </p:val>
                                        </p:tav>
                                        <p:tav tm="100000">
                                          <p:val>
                                            <p:strVal val="#ppt_h"/>
                                          </p:val>
                                        </p:tav>
                                      </p:tavLst>
                                    </p:anim>
                                    <p:anim calcmode="lin" valueType="num">
                                      <p:cBhvr>
                                        <p:cTn id="21" dur="1000" fill="hold"/>
                                        <p:tgtEl>
                                          <p:spTgt spid="3">
                                            <p:graphicEl>
                                              <a:dgm id="{81D0DF2E-618D-4591-BD9B-5EFD005C5F18}"/>
                                            </p:graphicEl>
                                          </p:spTgt>
                                        </p:tgtEl>
                                        <p:attrNameLst>
                                          <p:attrName>style.rotation</p:attrName>
                                        </p:attrNameLst>
                                      </p:cBhvr>
                                      <p:tavLst>
                                        <p:tav tm="0">
                                          <p:val>
                                            <p:fltVal val="90"/>
                                          </p:val>
                                        </p:tav>
                                        <p:tav tm="100000">
                                          <p:val>
                                            <p:fltVal val="0"/>
                                          </p:val>
                                        </p:tav>
                                      </p:tavLst>
                                    </p:anim>
                                    <p:animEffect transition="in" filter="fade">
                                      <p:cBhvr>
                                        <p:cTn id="22" dur="1000"/>
                                        <p:tgtEl>
                                          <p:spTgt spid="3">
                                            <p:graphicEl>
                                              <a:dgm id="{81D0DF2E-618D-4591-BD9B-5EFD005C5F18}"/>
                                            </p:graphic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3">
                                            <p:graphicEl>
                                              <a:dgm id="{B4D433F0-BE63-47E1-985E-DBC074AE8D0C}"/>
                                            </p:graphicEl>
                                          </p:spTgt>
                                        </p:tgtEl>
                                        <p:attrNameLst>
                                          <p:attrName>style.visibility</p:attrName>
                                        </p:attrNameLst>
                                      </p:cBhvr>
                                      <p:to>
                                        <p:strVal val="visible"/>
                                      </p:to>
                                    </p:set>
                                    <p:anim calcmode="lin" valueType="num">
                                      <p:cBhvr>
                                        <p:cTn id="25" dur="1000" fill="hold"/>
                                        <p:tgtEl>
                                          <p:spTgt spid="3">
                                            <p:graphicEl>
                                              <a:dgm id="{B4D433F0-BE63-47E1-985E-DBC074AE8D0C}"/>
                                            </p:graphicEl>
                                          </p:spTgt>
                                        </p:tgtEl>
                                        <p:attrNameLst>
                                          <p:attrName>ppt_w</p:attrName>
                                        </p:attrNameLst>
                                      </p:cBhvr>
                                      <p:tavLst>
                                        <p:tav tm="0">
                                          <p:val>
                                            <p:fltVal val="0"/>
                                          </p:val>
                                        </p:tav>
                                        <p:tav tm="100000">
                                          <p:val>
                                            <p:strVal val="#ppt_w"/>
                                          </p:val>
                                        </p:tav>
                                      </p:tavLst>
                                    </p:anim>
                                    <p:anim calcmode="lin" valueType="num">
                                      <p:cBhvr>
                                        <p:cTn id="26" dur="1000" fill="hold"/>
                                        <p:tgtEl>
                                          <p:spTgt spid="3">
                                            <p:graphicEl>
                                              <a:dgm id="{B4D433F0-BE63-47E1-985E-DBC074AE8D0C}"/>
                                            </p:graphicEl>
                                          </p:spTgt>
                                        </p:tgtEl>
                                        <p:attrNameLst>
                                          <p:attrName>ppt_h</p:attrName>
                                        </p:attrNameLst>
                                      </p:cBhvr>
                                      <p:tavLst>
                                        <p:tav tm="0">
                                          <p:val>
                                            <p:fltVal val="0"/>
                                          </p:val>
                                        </p:tav>
                                        <p:tav tm="100000">
                                          <p:val>
                                            <p:strVal val="#ppt_h"/>
                                          </p:val>
                                        </p:tav>
                                      </p:tavLst>
                                    </p:anim>
                                    <p:anim calcmode="lin" valueType="num">
                                      <p:cBhvr>
                                        <p:cTn id="27" dur="1000" fill="hold"/>
                                        <p:tgtEl>
                                          <p:spTgt spid="3">
                                            <p:graphicEl>
                                              <a:dgm id="{B4D433F0-BE63-47E1-985E-DBC074AE8D0C}"/>
                                            </p:graphicEl>
                                          </p:spTgt>
                                        </p:tgtEl>
                                        <p:attrNameLst>
                                          <p:attrName>style.rotation</p:attrName>
                                        </p:attrNameLst>
                                      </p:cBhvr>
                                      <p:tavLst>
                                        <p:tav tm="0">
                                          <p:val>
                                            <p:fltVal val="90"/>
                                          </p:val>
                                        </p:tav>
                                        <p:tav tm="100000">
                                          <p:val>
                                            <p:fltVal val="0"/>
                                          </p:val>
                                        </p:tav>
                                      </p:tavLst>
                                    </p:anim>
                                    <p:animEffect transition="in" filter="fade">
                                      <p:cBhvr>
                                        <p:cTn id="28" dur="1000"/>
                                        <p:tgtEl>
                                          <p:spTgt spid="3">
                                            <p:graphicEl>
                                              <a:dgm id="{B4D433F0-BE63-47E1-985E-DBC074AE8D0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uiExpand="1">
        <p:bldSub>
          <a:bldDgm/>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124200" y="6858000"/>
            <a:ext cx="10464150" cy="1203506"/>
          </a:xfrm>
          <a:prstGeom prst="rect">
            <a:avLst/>
          </a:prstGeom>
        </p:spPr>
        <p:txBody>
          <a:bodyPr wrap="square" lIns="0" tIns="0" rIns="0" bIns="0" rtlCol="0">
            <a:noAutofit/>
          </a:bodyPr>
          <a:lstStyle/>
          <a:p>
            <a:pPr marL="12700" marR="7841" algn="just">
              <a:lnSpc>
                <a:spcPts val="1760"/>
              </a:lnSpc>
              <a:spcBef>
                <a:spcPts val="88"/>
              </a:spcBef>
            </a:pPr>
            <a:endParaRPr sz="1600" dirty="0">
              <a:latin typeface="Times New Roman"/>
              <a:cs typeface="Times New Roman"/>
            </a:endParaRPr>
          </a:p>
        </p:txBody>
      </p:sp>
      <p:sp>
        <p:nvSpPr>
          <p:cNvPr id="2" name="object 2"/>
          <p:cNvSpPr txBox="1"/>
          <p:nvPr/>
        </p:nvSpPr>
        <p:spPr>
          <a:xfrm>
            <a:off x="11002772" y="6393841"/>
            <a:ext cx="93781" cy="203708"/>
          </a:xfrm>
          <a:prstGeom prst="rect">
            <a:avLst/>
          </a:prstGeom>
        </p:spPr>
        <p:txBody>
          <a:bodyPr wrap="square" lIns="0" tIns="0" rIns="0" bIns="0" rtlCol="0">
            <a:noAutofit/>
          </a:bodyPr>
          <a:lstStyle/>
          <a:p>
            <a:pPr marL="12700">
              <a:lnSpc>
                <a:spcPts val="1560"/>
              </a:lnSpc>
              <a:spcBef>
                <a:spcPts val="78"/>
              </a:spcBef>
            </a:pPr>
            <a:r>
              <a:rPr sz="1400" spc="0" dirty="0">
                <a:solidFill>
                  <a:srgbClr val="ACB8C9"/>
                </a:solidFill>
                <a:latin typeface="Times New Roman"/>
                <a:cs typeface="Times New Roman"/>
              </a:rPr>
              <a:t>.</a:t>
            </a:r>
            <a:endParaRPr sz="1400">
              <a:latin typeface="Times New Roman"/>
              <a:cs typeface="Times New Roman"/>
            </a:endParaRPr>
          </a:p>
        </p:txBody>
      </p:sp>
      <p:sp>
        <p:nvSpPr>
          <p:cNvPr id="18" name="TextBox 49">
            <a:extLst>
              <a:ext uri="{FF2B5EF4-FFF2-40B4-BE49-F238E27FC236}">
                <a16:creationId xmlns:a16="http://schemas.microsoft.com/office/drawing/2014/main" xmlns="" id="{97B06F60-F366-4405-B2F3-CD4F07650629}"/>
              </a:ext>
            </a:extLst>
          </p:cNvPr>
          <p:cNvSpPr txBox="1"/>
          <p:nvPr/>
        </p:nvSpPr>
        <p:spPr>
          <a:xfrm>
            <a:off x="0" y="68832"/>
            <a:ext cx="5671040" cy="1277265"/>
          </a:xfrm>
          <a:prstGeom prst="rect">
            <a:avLst/>
          </a:prstGeom>
          <a:noFill/>
        </p:spPr>
        <p:txBody>
          <a:bodyPr wrap="square" lIns="45711" tIns="22856" rIns="45711" bIns="22856" rtlCol="0">
            <a:spAutoFit/>
          </a:bodyPr>
          <a:lstStyle/>
          <a:p>
            <a:pPr algn="ctr"/>
            <a:r>
              <a:rPr lang="es-CL" sz="4000" b="1" dirty="0" smtClean="0">
                <a:solidFill>
                  <a:schemeClr val="tx2"/>
                </a:solidFill>
                <a:latin typeface="+mj-lt"/>
                <a:cs typeface="Lato Regular"/>
              </a:rPr>
              <a:t>Técnicas de Coaching </a:t>
            </a:r>
          </a:p>
          <a:p>
            <a:pPr algn="ctr"/>
            <a:r>
              <a:rPr lang="es-CL" sz="4000" b="1" dirty="0" smtClean="0">
                <a:solidFill>
                  <a:schemeClr val="accent2"/>
                </a:solidFill>
                <a:latin typeface="+mj-lt"/>
                <a:cs typeface="Lato Regular"/>
              </a:rPr>
              <a:t>ESTRUCTURALES</a:t>
            </a:r>
            <a:endParaRPr lang="es-CL" sz="4000" b="1" dirty="0">
              <a:solidFill>
                <a:schemeClr val="accent2"/>
              </a:solidFill>
              <a:latin typeface="+mj-lt"/>
              <a:cs typeface="Lato Regular"/>
            </a:endParaRP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68" y="2019192"/>
            <a:ext cx="4776985" cy="3644079"/>
          </a:xfrm>
          <a:prstGeom prst="rect">
            <a:avLst/>
          </a:prstGeom>
          <a:solidFill>
            <a:srgbClr val="FFFFFF">
              <a:shade val="85000"/>
            </a:srgbClr>
          </a:solidFill>
          <a:ln w="88900" cap="sq">
            <a:solidFill>
              <a:schemeClr val="tx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 name="Rectángulo 7"/>
          <p:cNvSpPr/>
          <p:nvPr/>
        </p:nvSpPr>
        <p:spPr>
          <a:xfrm>
            <a:off x="0" y="1421882"/>
            <a:ext cx="5671040" cy="369332"/>
          </a:xfrm>
          <a:prstGeom prst="rect">
            <a:avLst/>
          </a:prstGeom>
          <a:solidFill>
            <a:schemeClr val="tx2"/>
          </a:solidFill>
        </p:spPr>
        <p:txBody>
          <a:bodyPr wrap="square">
            <a:spAutoFit/>
          </a:bodyPr>
          <a:lstStyle/>
          <a:p>
            <a:pPr algn="ctr"/>
            <a:r>
              <a:rPr lang="es-CL" b="1" dirty="0">
                <a:solidFill>
                  <a:schemeClr val="bg1"/>
                </a:solidFill>
                <a:latin typeface="Calibri" panose="020F0502020204030204"/>
              </a:rPr>
              <a:t>ACHIEVE </a:t>
            </a:r>
          </a:p>
        </p:txBody>
      </p:sp>
      <p:sp>
        <p:nvSpPr>
          <p:cNvPr id="12" name="CuadroTexto 11"/>
          <p:cNvSpPr txBox="1"/>
          <p:nvPr/>
        </p:nvSpPr>
        <p:spPr>
          <a:xfrm>
            <a:off x="5921941" y="1138956"/>
            <a:ext cx="6270059" cy="4524315"/>
          </a:xfrm>
          <a:prstGeom prst="rect">
            <a:avLst/>
          </a:prstGeom>
          <a:ln w="28575">
            <a:solidFill>
              <a:schemeClr val="tx2"/>
            </a:solidFill>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CL" b="1" dirty="0" smtClean="0">
                <a:solidFill>
                  <a:schemeClr val="tx2"/>
                </a:solidFill>
                <a:latin typeface="Calibri" panose="020F0502020204030204"/>
              </a:rPr>
              <a:t>ACHIEVE </a:t>
            </a:r>
          </a:p>
          <a:p>
            <a:pPr algn="just">
              <a:lnSpc>
                <a:spcPct val="150000"/>
              </a:lnSpc>
            </a:pPr>
            <a:r>
              <a:rPr lang="es-CL" dirty="0" smtClean="0">
                <a:solidFill>
                  <a:schemeClr val="tx2"/>
                </a:solidFill>
                <a:latin typeface="Calibri" panose="020F0502020204030204"/>
              </a:rPr>
              <a:t>El </a:t>
            </a:r>
            <a:r>
              <a:rPr lang="es-CL" dirty="0" err="1" smtClean="0">
                <a:solidFill>
                  <a:schemeClr val="tx2"/>
                </a:solidFill>
                <a:latin typeface="Calibri" panose="020F0502020204030204"/>
              </a:rPr>
              <a:t>Achieve</a:t>
            </a:r>
            <a:r>
              <a:rPr lang="es-CL" dirty="0" smtClean="0">
                <a:solidFill>
                  <a:schemeClr val="tx2"/>
                </a:solidFill>
                <a:latin typeface="Calibri" panose="020F0502020204030204"/>
              </a:rPr>
              <a:t> es un modelo que consta de siete pasos y que el coach debe poseer unas determinadas habilidades que tendrá que aplicar en cada una de los pasos: </a:t>
            </a:r>
          </a:p>
          <a:p>
            <a:pPr algn="just">
              <a:lnSpc>
                <a:spcPct val="150000"/>
              </a:lnSpc>
            </a:pPr>
            <a:r>
              <a:rPr lang="es-CL" b="1" dirty="0" smtClean="0">
                <a:solidFill>
                  <a:schemeClr val="tx2"/>
                </a:solidFill>
                <a:latin typeface="Calibri" panose="020F0502020204030204"/>
              </a:rPr>
              <a:t>1</a:t>
            </a:r>
            <a:r>
              <a:rPr lang="es-CL" dirty="0" smtClean="0">
                <a:solidFill>
                  <a:schemeClr val="tx2"/>
                </a:solidFill>
                <a:latin typeface="Calibri" panose="020F0502020204030204"/>
              </a:rPr>
              <a:t> Evaluar la Situación actual. </a:t>
            </a:r>
          </a:p>
          <a:p>
            <a:pPr algn="just">
              <a:lnSpc>
                <a:spcPct val="150000"/>
              </a:lnSpc>
            </a:pPr>
            <a:r>
              <a:rPr lang="es-CL" b="1" dirty="0" smtClean="0">
                <a:solidFill>
                  <a:schemeClr val="tx2"/>
                </a:solidFill>
                <a:latin typeface="Calibri" panose="020F0502020204030204"/>
              </a:rPr>
              <a:t>2</a:t>
            </a:r>
            <a:r>
              <a:rPr lang="es-CL" dirty="0" smtClean="0">
                <a:solidFill>
                  <a:schemeClr val="tx2"/>
                </a:solidFill>
                <a:latin typeface="Calibri" panose="020F0502020204030204"/>
              </a:rPr>
              <a:t> </a:t>
            </a:r>
            <a:r>
              <a:rPr lang="es-CL" dirty="0" err="1" smtClean="0">
                <a:solidFill>
                  <a:schemeClr val="tx2"/>
                </a:solidFill>
                <a:latin typeface="Calibri" panose="020F0502020204030204"/>
              </a:rPr>
              <a:t>Brainstorming</a:t>
            </a:r>
            <a:r>
              <a:rPr lang="es-CL" dirty="0">
                <a:solidFill>
                  <a:schemeClr val="tx2"/>
                </a:solidFill>
                <a:latin typeface="Calibri" panose="020F0502020204030204"/>
              </a:rPr>
              <a:t> </a:t>
            </a:r>
            <a:r>
              <a:rPr lang="es-CL" dirty="0" smtClean="0">
                <a:solidFill>
                  <a:schemeClr val="tx2"/>
                </a:solidFill>
                <a:latin typeface="Calibri" panose="020F0502020204030204"/>
              </a:rPr>
              <a:t>o tormenta de ideas. </a:t>
            </a:r>
          </a:p>
          <a:p>
            <a:pPr algn="just">
              <a:lnSpc>
                <a:spcPct val="150000"/>
              </a:lnSpc>
            </a:pPr>
            <a:r>
              <a:rPr lang="es-CL" b="1" dirty="0" smtClean="0">
                <a:solidFill>
                  <a:schemeClr val="tx2"/>
                </a:solidFill>
                <a:latin typeface="Calibri" panose="020F0502020204030204"/>
              </a:rPr>
              <a:t>3</a:t>
            </a:r>
            <a:r>
              <a:rPr lang="es-CL" dirty="0" smtClean="0">
                <a:solidFill>
                  <a:schemeClr val="tx2"/>
                </a:solidFill>
                <a:latin typeface="Calibri" panose="020F0502020204030204"/>
              </a:rPr>
              <a:t> Perfeccionar los objetivos o establecer las metas. </a:t>
            </a:r>
          </a:p>
          <a:p>
            <a:pPr algn="just">
              <a:lnSpc>
                <a:spcPct val="150000"/>
              </a:lnSpc>
            </a:pPr>
            <a:r>
              <a:rPr lang="es-CL" b="1" dirty="0" smtClean="0">
                <a:solidFill>
                  <a:schemeClr val="tx2"/>
                </a:solidFill>
                <a:latin typeface="Calibri" panose="020F0502020204030204"/>
              </a:rPr>
              <a:t>4</a:t>
            </a:r>
            <a:r>
              <a:rPr lang="es-CL" dirty="0" smtClean="0">
                <a:solidFill>
                  <a:schemeClr val="tx2"/>
                </a:solidFill>
                <a:latin typeface="Calibri" panose="020F0502020204030204"/>
              </a:rPr>
              <a:t> Generar opciones a través de preguntas abiertas al </a:t>
            </a:r>
            <a:r>
              <a:rPr lang="es-CL" dirty="0" err="1" smtClean="0">
                <a:solidFill>
                  <a:schemeClr val="tx2"/>
                </a:solidFill>
                <a:latin typeface="Calibri" panose="020F0502020204030204"/>
              </a:rPr>
              <a:t>coachee</a:t>
            </a:r>
            <a:r>
              <a:rPr lang="es-CL" dirty="0" smtClean="0">
                <a:solidFill>
                  <a:schemeClr val="tx2"/>
                </a:solidFill>
                <a:latin typeface="Calibri" panose="020F0502020204030204"/>
              </a:rPr>
              <a:t>. </a:t>
            </a:r>
          </a:p>
          <a:p>
            <a:pPr algn="just">
              <a:lnSpc>
                <a:spcPct val="150000"/>
              </a:lnSpc>
            </a:pPr>
            <a:r>
              <a:rPr lang="es-CL" b="1" dirty="0" smtClean="0">
                <a:solidFill>
                  <a:schemeClr val="tx2"/>
                </a:solidFill>
                <a:latin typeface="Calibri" panose="020F0502020204030204"/>
              </a:rPr>
              <a:t>5</a:t>
            </a:r>
            <a:r>
              <a:rPr lang="es-CL" dirty="0" smtClean="0">
                <a:solidFill>
                  <a:schemeClr val="tx2"/>
                </a:solidFill>
                <a:latin typeface="Calibri" panose="020F0502020204030204"/>
              </a:rPr>
              <a:t> Evaluar opciones. </a:t>
            </a:r>
          </a:p>
          <a:p>
            <a:pPr algn="just">
              <a:lnSpc>
                <a:spcPct val="150000"/>
              </a:lnSpc>
            </a:pPr>
            <a:r>
              <a:rPr lang="es-CL" b="1" dirty="0" smtClean="0">
                <a:solidFill>
                  <a:schemeClr val="tx2"/>
                </a:solidFill>
                <a:latin typeface="Calibri" panose="020F0502020204030204"/>
              </a:rPr>
              <a:t>6</a:t>
            </a:r>
            <a:r>
              <a:rPr lang="es-CL" dirty="0" smtClean="0">
                <a:solidFill>
                  <a:schemeClr val="tx2"/>
                </a:solidFill>
                <a:latin typeface="Calibri" panose="020F0502020204030204"/>
              </a:rPr>
              <a:t> Validar el diseño del Plan de Acción. </a:t>
            </a:r>
          </a:p>
          <a:p>
            <a:pPr algn="just">
              <a:lnSpc>
                <a:spcPct val="150000"/>
              </a:lnSpc>
            </a:pPr>
            <a:r>
              <a:rPr lang="es-CL" b="1" dirty="0" smtClean="0">
                <a:solidFill>
                  <a:schemeClr val="tx2"/>
                </a:solidFill>
                <a:latin typeface="Calibri" panose="020F0502020204030204"/>
              </a:rPr>
              <a:t>7</a:t>
            </a:r>
            <a:r>
              <a:rPr lang="es-CL" dirty="0" smtClean="0">
                <a:solidFill>
                  <a:schemeClr val="tx2"/>
                </a:solidFill>
                <a:latin typeface="Calibri" panose="020F0502020204030204"/>
              </a:rPr>
              <a:t> Mantener la motivación.</a:t>
            </a:r>
            <a:endParaRPr lang="es-CL" dirty="0">
              <a:solidFill>
                <a:schemeClr val="tx2"/>
              </a:solidFill>
              <a:latin typeface="Calibri" panose="020F0502020204030204"/>
            </a:endParaRPr>
          </a:p>
        </p:txBody>
      </p:sp>
    </p:spTree>
    <p:extLst>
      <p:ext uri="{BB962C8B-B14F-4D97-AF65-F5344CB8AC3E}">
        <p14:creationId xmlns:p14="http://schemas.microsoft.com/office/powerpoint/2010/main" val="5078274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124200" y="6858000"/>
            <a:ext cx="10464150" cy="1203506"/>
          </a:xfrm>
          <a:prstGeom prst="rect">
            <a:avLst/>
          </a:prstGeom>
        </p:spPr>
        <p:txBody>
          <a:bodyPr wrap="square" lIns="0" tIns="0" rIns="0" bIns="0" rtlCol="0">
            <a:noAutofit/>
          </a:bodyPr>
          <a:lstStyle/>
          <a:p>
            <a:pPr marL="12700" marR="7841" algn="just">
              <a:lnSpc>
                <a:spcPts val="1760"/>
              </a:lnSpc>
              <a:spcBef>
                <a:spcPts val="88"/>
              </a:spcBef>
            </a:pPr>
            <a:endParaRPr sz="1600" dirty="0">
              <a:latin typeface="Times New Roman"/>
              <a:cs typeface="Times New Roman"/>
            </a:endParaRPr>
          </a:p>
        </p:txBody>
      </p:sp>
      <p:sp>
        <p:nvSpPr>
          <p:cNvPr id="2" name="object 2"/>
          <p:cNvSpPr txBox="1"/>
          <p:nvPr/>
        </p:nvSpPr>
        <p:spPr>
          <a:xfrm>
            <a:off x="11002772" y="6393841"/>
            <a:ext cx="93781" cy="203708"/>
          </a:xfrm>
          <a:prstGeom prst="rect">
            <a:avLst/>
          </a:prstGeom>
        </p:spPr>
        <p:txBody>
          <a:bodyPr wrap="square" lIns="0" tIns="0" rIns="0" bIns="0" rtlCol="0">
            <a:noAutofit/>
          </a:bodyPr>
          <a:lstStyle/>
          <a:p>
            <a:pPr marL="12700">
              <a:lnSpc>
                <a:spcPts val="1560"/>
              </a:lnSpc>
              <a:spcBef>
                <a:spcPts val="78"/>
              </a:spcBef>
            </a:pPr>
            <a:r>
              <a:rPr sz="1400" spc="0" dirty="0">
                <a:solidFill>
                  <a:srgbClr val="ACB8C9"/>
                </a:solidFill>
                <a:latin typeface="Times New Roman"/>
                <a:cs typeface="Times New Roman"/>
              </a:rPr>
              <a:t>.</a:t>
            </a:r>
            <a:endParaRPr sz="1400">
              <a:latin typeface="Times New Roman"/>
              <a:cs typeface="Times New Roman"/>
            </a:endParaRPr>
          </a:p>
        </p:txBody>
      </p:sp>
      <p:sp>
        <p:nvSpPr>
          <p:cNvPr id="16" name="CuadroTexto 15"/>
          <p:cNvSpPr txBox="1"/>
          <p:nvPr/>
        </p:nvSpPr>
        <p:spPr>
          <a:xfrm>
            <a:off x="0" y="989149"/>
            <a:ext cx="6294783" cy="5493812"/>
          </a:xfrm>
          <a:prstGeom prst="rect">
            <a:avLst/>
          </a:prstGeom>
          <a:ln w="28575">
            <a:solidFill>
              <a:schemeClr val="tx2"/>
            </a:solidFill>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50000"/>
              </a:lnSpc>
            </a:pPr>
            <a:r>
              <a:rPr lang="es-CL" b="1" dirty="0" smtClean="0">
                <a:solidFill>
                  <a:schemeClr val="tx2"/>
                </a:solidFill>
                <a:latin typeface="Calibri" panose="020F0502020204030204"/>
              </a:rPr>
              <a:t>OUTCOMES </a:t>
            </a:r>
          </a:p>
          <a:p>
            <a:pPr algn="just">
              <a:lnSpc>
                <a:spcPct val="150000"/>
              </a:lnSpc>
            </a:pPr>
            <a:r>
              <a:rPr lang="es-CL" dirty="0" smtClean="0">
                <a:solidFill>
                  <a:schemeClr val="tx2"/>
                </a:solidFill>
                <a:latin typeface="Calibri" panose="020F0502020204030204"/>
              </a:rPr>
              <a:t>Este método es muy similar al de GROW. Fue desarrollado por Allan </a:t>
            </a:r>
            <a:r>
              <a:rPr lang="es-CL" dirty="0" err="1" smtClean="0">
                <a:solidFill>
                  <a:schemeClr val="tx2"/>
                </a:solidFill>
                <a:latin typeface="Calibri" panose="020F0502020204030204"/>
              </a:rPr>
              <a:t>Mackintosh</a:t>
            </a:r>
            <a:r>
              <a:rPr lang="es-CL" dirty="0" smtClean="0">
                <a:solidFill>
                  <a:schemeClr val="tx2"/>
                </a:solidFill>
                <a:latin typeface="Calibri" panose="020F0502020204030204"/>
              </a:rPr>
              <a:t>, coach profesional de gerencia:</a:t>
            </a:r>
          </a:p>
          <a:p>
            <a:pPr algn="just">
              <a:lnSpc>
                <a:spcPct val="150000"/>
              </a:lnSpc>
            </a:pPr>
            <a:endParaRPr lang="es-CL" dirty="0" smtClean="0">
              <a:solidFill>
                <a:schemeClr val="tx2"/>
              </a:solidFill>
              <a:latin typeface="Calibri" panose="020F0502020204030204"/>
            </a:endParaRPr>
          </a:p>
          <a:p>
            <a:pPr algn="just">
              <a:lnSpc>
                <a:spcPct val="150000"/>
              </a:lnSpc>
            </a:pPr>
            <a:r>
              <a:rPr lang="es-CL" b="1" dirty="0" smtClean="0">
                <a:solidFill>
                  <a:schemeClr val="tx2"/>
                </a:solidFill>
                <a:latin typeface="Calibri" panose="020F0502020204030204"/>
              </a:rPr>
              <a:t>O</a:t>
            </a:r>
            <a:r>
              <a:rPr lang="es-CL" dirty="0" smtClean="0">
                <a:solidFill>
                  <a:schemeClr val="tx2"/>
                </a:solidFill>
                <a:latin typeface="Calibri" panose="020F0502020204030204"/>
              </a:rPr>
              <a:t>: Objetives. (Objetivos) </a:t>
            </a:r>
          </a:p>
          <a:p>
            <a:pPr algn="just">
              <a:lnSpc>
                <a:spcPct val="150000"/>
              </a:lnSpc>
            </a:pPr>
            <a:r>
              <a:rPr lang="es-CL" b="1" dirty="0" smtClean="0">
                <a:solidFill>
                  <a:schemeClr val="tx2"/>
                </a:solidFill>
                <a:latin typeface="Calibri" panose="020F0502020204030204"/>
              </a:rPr>
              <a:t>U</a:t>
            </a:r>
            <a:r>
              <a:rPr lang="es-CL" dirty="0" smtClean="0">
                <a:solidFill>
                  <a:schemeClr val="tx2"/>
                </a:solidFill>
                <a:latin typeface="Calibri" panose="020F0502020204030204"/>
              </a:rPr>
              <a:t>: </a:t>
            </a:r>
            <a:r>
              <a:rPr lang="es-CL" dirty="0" err="1" smtClean="0">
                <a:solidFill>
                  <a:schemeClr val="tx2"/>
                </a:solidFill>
                <a:latin typeface="Calibri" panose="020F0502020204030204"/>
              </a:rPr>
              <a:t>Understand</a:t>
            </a:r>
            <a:r>
              <a:rPr lang="es-CL" dirty="0" smtClean="0">
                <a:solidFill>
                  <a:schemeClr val="tx2"/>
                </a:solidFill>
                <a:latin typeface="Calibri" panose="020F0502020204030204"/>
              </a:rPr>
              <a:t> </a:t>
            </a:r>
            <a:r>
              <a:rPr lang="es-CL" dirty="0" err="1" smtClean="0">
                <a:solidFill>
                  <a:schemeClr val="tx2"/>
                </a:solidFill>
                <a:latin typeface="Calibri" panose="020F0502020204030204"/>
              </a:rPr>
              <a:t>the</a:t>
            </a:r>
            <a:r>
              <a:rPr lang="es-CL" dirty="0" smtClean="0">
                <a:solidFill>
                  <a:schemeClr val="tx2"/>
                </a:solidFill>
                <a:latin typeface="Calibri" panose="020F0502020204030204"/>
              </a:rPr>
              <a:t> </a:t>
            </a:r>
            <a:r>
              <a:rPr lang="es-CL" dirty="0" err="1" smtClean="0">
                <a:solidFill>
                  <a:schemeClr val="tx2"/>
                </a:solidFill>
                <a:latin typeface="Calibri" panose="020F0502020204030204"/>
              </a:rPr>
              <a:t>reasons</a:t>
            </a:r>
            <a:r>
              <a:rPr lang="es-CL" dirty="0" smtClean="0">
                <a:solidFill>
                  <a:schemeClr val="tx2"/>
                </a:solidFill>
                <a:latin typeface="Calibri" panose="020F0502020204030204"/>
              </a:rPr>
              <a:t>. (Entender las razones) </a:t>
            </a:r>
          </a:p>
          <a:p>
            <a:pPr algn="just">
              <a:lnSpc>
                <a:spcPct val="150000"/>
              </a:lnSpc>
            </a:pPr>
            <a:r>
              <a:rPr lang="es-CL" b="1" dirty="0" smtClean="0">
                <a:solidFill>
                  <a:schemeClr val="tx2"/>
                </a:solidFill>
                <a:latin typeface="Calibri" panose="020F0502020204030204"/>
              </a:rPr>
              <a:t>T</a:t>
            </a:r>
            <a:r>
              <a:rPr lang="es-CL" dirty="0" smtClean="0">
                <a:solidFill>
                  <a:schemeClr val="tx2"/>
                </a:solidFill>
                <a:latin typeface="Calibri" panose="020F0502020204030204"/>
              </a:rPr>
              <a:t>: </a:t>
            </a:r>
            <a:r>
              <a:rPr lang="es-CL" dirty="0" err="1" smtClean="0">
                <a:solidFill>
                  <a:schemeClr val="tx2"/>
                </a:solidFill>
                <a:latin typeface="Calibri" panose="020F0502020204030204"/>
              </a:rPr>
              <a:t>Take</a:t>
            </a:r>
            <a:r>
              <a:rPr lang="es-CL" dirty="0" smtClean="0">
                <a:solidFill>
                  <a:schemeClr val="tx2"/>
                </a:solidFill>
                <a:latin typeface="Calibri" panose="020F0502020204030204"/>
              </a:rPr>
              <a:t> Stock of </a:t>
            </a:r>
            <a:r>
              <a:rPr lang="es-CL" dirty="0" err="1" smtClean="0">
                <a:solidFill>
                  <a:schemeClr val="tx2"/>
                </a:solidFill>
                <a:latin typeface="Calibri" panose="020F0502020204030204"/>
              </a:rPr>
              <a:t>the</a:t>
            </a:r>
            <a:r>
              <a:rPr lang="es-CL" dirty="0" smtClean="0">
                <a:solidFill>
                  <a:schemeClr val="tx2"/>
                </a:solidFill>
                <a:latin typeface="Calibri" panose="020F0502020204030204"/>
              </a:rPr>
              <a:t> </a:t>
            </a:r>
            <a:r>
              <a:rPr lang="es-CL" dirty="0" err="1" smtClean="0">
                <a:solidFill>
                  <a:schemeClr val="tx2"/>
                </a:solidFill>
                <a:latin typeface="Calibri" panose="020F0502020204030204"/>
              </a:rPr>
              <a:t>Present</a:t>
            </a:r>
            <a:r>
              <a:rPr lang="es-CL" dirty="0" smtClean="0">
                <a:solidFill>
                  <a:schemeClr val="tx2"/>
                </a:solidFill>
                <a:latin typeface="Calibri" panose="020F0502020204030204"/>
              </a:rPr>
              <a:t> </a:t>
            </a:r>
            <a:r>
              <a:rPr lang="es-CL" dirty="0" err="1" smtClean="0">
                <a:solidFill>
                  <a:schemeClr val="tx2"/>
                </a:solidFill>
                <a:latin typeface="Calibri" panose="020F0502020204030204"/>
              </a:rPr>
              <a:t>Situation</a:t>
            </a:r>
            <a:r>
              <a:rPr lang="es-CL" dirty="0" smtClean="0">
                <a:solidFill>
                  <a:schemeClr val="tx2"/>
                </a:solidFill>
                <a:latin typeface="Calibri" panose="020F0502020204030204"/>
              </a:rPr>
              <a:t>. (Situación Presente) </a:t>
            </a:r>
          </a:p>
          <a:p>
            <a:pPr algn="just">
              <a:lnSpc>
                <a:spcPct val="150000"/>
              </a:lnSpc>
            </a:pPr>
            <a:r>
              <a:rPr lang="es-CL" b="1" dirty="0" smtClean="0">
                <a:solidFill>
                  <a:schemeClr val="tx2"/>
                </a:solidFill>
                <a:latin typeface="Calibri" panose="020F0502020204030204"/>
              </a:rPr>
              <a:t>C</a:t>
            </a:r>
            <a:r>
              <a:rPr lang="es-CL" dirty="0" smtClean="0">
                <a:solidFill>
                  <a:schemeClr val="tx2"/>
                </a:solidFill>
                <a:latin typeface="Calibri" panose="020F0502020204030204"/>
              </a:rPr>
              <a:t>: </a:t>
            </a:r>
            <a:r>
              <a:rPr lang="es-CL" dirty="0" err="1" smtClean="0">
                <a:solidFill>
                  <a:schemeClr val="tx2"/>
                </a:solidFill>
                <a:latin typeface="Calibri" panose="020F0502020204030204"/>
              </a:rPr>
              <a:t>Clarify</a:t>
            </a:r>
            <a:r>
              <a:rPr lang="es-CL" dirty="0" smtClean="0">
                <a:solidFill>
                  <a:schemeClr val="tx2"/>
                </a:solidFill>
                <a:latin typeface="Calibri" panose="020F0502020204030204"/>
              </a:rPr>
              <a:t> </a:t>
            </a:r>
            <a:r>
              <a:rPr lang="es-CL" dirty="0" err="1" smtClean="0">
                <a:solidFill>
                  <a:schemeClr val="tx2"/>
                </a:solidFill>
                <a:latin typeface="Calibri" panose="020F0502020204030204"/>
              </a:rPr>
              <a:t>the</a:t>
            </a:r>
            <a:r>
              <a:rPr lang="es-CL" dirty="0" smtClean="0">
                <a:solidFill>
                  <a:schemeClr val="tx2"/>
                </a:solidFill>
                <a:latin typeface="Calibri" panose="020F0502020204030204"/>
              </a:rPr>
              <a:t> Gap. (Diferencia entre el ahora y donde se desea estar) </a:t>
            </a:r>
          </a:p>
          <a:p>
            <a:pPr algn="just">
              <a:lnSpc>
                <a:spcPct val="150000"/>
              </a:lnSpc>
            </a:pPr>
            <a:r>
              <a:rPr lang="es-CL" b="1" dirty="0" smtClean="0">
                <a:solidFill>
                  <a:schemeClr val="tx2"/>
                </a:solidFill>
                <a:latin typeface="Calibri" panose="020F0502020204030204"/>
              </a:rPr>
              <a:t>O</a:t>
            </a:r>
            <a:r>
              <a:rPr lang="es-CL" dirty="0" smtClean="0">
                <a:solidFill>
                  <a:schemeClr val="tx2"/>
                </a:solidFill>
                <a:latin typeface="Calibri" panose="020F0502020204030204"/>
              </a:rPr>
              <a:t>: </a:t>
            </a:r>
            <a:r>
              <a:rPr lang="es-CL" dirty="0" err="1" smtClean="0">
                <a:solidFill>
                  <a:schemeClr val="tx2"/>
                </a:solidFill>
                <a:latin typeface="Calibri" panose="020F0502020204030204"/>
              </a:rPr>
              <a:t>Options</a:t>
            </a:r>
            <a:r>
              <a:rPr lang="es-CL" dirty="0" smtClean="0">
                <a:solidFill>
                  <a:schemeClr val="tx2"/>
                </a:solidFill>
                <a:latin typeface="Calibri" panose="020F0502020204030204"/>
              </a:rPr>
              <a:t>. (Opciones) </a:t>
            </a:r>
          </a:p>
          <a:p>
            <a:pPr algn="just">
              <a:lnSpc>
                <a:spcPct val="150000"/>
              </a:lnSpc>
            </a:pPr>
            <a:r>
              <a:rPr lang="es-CL" b="1" dirty="0" smtClean="0">
                <a:solidFill>
                  <a:schemeClr val="tx2"/>
                </a:solidFill>
                <a:latin typeface="Calibri" panose="020F0502020204030204"/>
              </a:rPr>
              <a:t>M</a:t>
            </a:r>
            <a:r>
              <a:rPr lang="es-CL" dirty="0" smtClean="0">
                <a:solidFill>
                  <a:schemeClr val="tx2"/>
                </a:solidFill>
                <a:latin typeface="Calibri" panose="020F0502020204030204"/>
              </a:rPr>
              <a:t>: </a:t>
            </a:r>
            <a:r>
              <a:rPr lang="es-CL" dirty="0" err="1" smtClean="0">
                <a:solidFill>
                  <a:schemeClr val="tx2"/>
                </a:solidFill>
                <a:latin typeface="Calibri" panose="020F0502020204030204"/>
              </a:rPr>
              <a:t>Motivate</a:t>
            </a:r>
            <a:r>
              <a:rPr lang="es-CL" dirty="0" smtClean="0">
                <a:solidFill>
                  <a:schemeClr val="tx2"/>
                </a:solidFill>
                <a:latin typeface="Calibri" panose="020F0502020204030204"/>
              </a:rPr>
              <a:t> to </a:t>
            </a:r>
            <a:r>
              <a:rPr lang="es-CL" dirty="0" err="1" smtClean="0">
                <a:solidFill>
                  <a:schemeClr val="tx2"/>
                </a:solidFill>
                <a:latin typeface="Calibri" panose="020F0502020204030204"/>
              </a:rPr>
              <a:t>action</a:t>
            </a:r>
            <a:r>
              <a:rPr lang="es-CL" dirty="0" smtClean="0">
                <a:solidFill>
                  <a:schemeClr val="tx2"/>
                </a:solidFill>
                <a:latin typeface="Calibri" panose="020F0502020204030204"/>
              </a:rPr>
              <a:t>. (Motivar a la acción) </a:t>
            </a:r>
          </a:p>
          <a:p>
            <a:pPr algn="just">
              <a:lnSpc>
                <a:spcPct val="150000"/>
              </a:lnSpc>
            </a:pPr>
            <a:r>
              <a:rPr lang="es-CL" b="1" dirty="0" smtClean="0">
                <a:solidFill>
                  <a:schemeClr val="tx2"/>
                </a:solidFill>
                <a:latin typeface="Calibri" panose="020F0502020204030204"/>
              </a:rPr>
              <a:t>E</a:t>
            </a:r>
            <a:r>
              <a:rPr lang="es-CL" dirty="0" smtClean="0">
                <a:solidFill>
                  <a:schemeClr val="tx2"/>
                </a:solidFill>
                <a:latin typeface="Calibri" panose="020F0502020204030204"/>
              </a:rPr>
              <a:t>: </a:t>
            </a:r>
            <a:r>
              <a:rPr lang="es-CL" dirty="0" err="1" smtClean="0">
                <a:solidFill>
                  <a:schemeClr val="tx2"/>
                </a:solidFill>
                <a:latin typeface="Calibri" panose="020F0502020204030204"/>
              </a:rPr>
              <a:t>Enthusiams</a:t>
            </a:r>
            <a:r>
              <a:rPr lang="es-CL" dirty="0" smtClean="0">
                <a:solidFill>
                  <a:schemeClr val="tx2"/>
                </a:solidFill>
                <a:latin typeface="Calibri" panose="020F0502020204030204"/>
              </a:rPr>
              <a:t>. (Entusiasmo) </a:t>
            </a:r>
          </a:p>
          <a:p>
            <a:pPr algn="just">
              <a:lnSpc>
                <a:spcPct val="150000"/>
              </a:lnSpc>
            </a:pPr>
            <a:r>
              <a:rPr lang="es-CL" b="1" dirty="0" smtClean="0">
                <a:solidFill>
                  <a:schemeClr val="tx2"/>
                </a:solidFill>
                <a:latin typeface="Calibri" panose="020F0502020204030204"/>
              </a:rPr>
              <a:t>S</a:t>
            </a:r>
            <a:r>
              <a:rPr lang="es-CL" dirty="0" smtClean="0">
                <a:solidFill>
                  <a:schemeClr val="tx2"/>
                </a:solidFill>
                <a:latin typeface="Calibri" panose="020F0502020204030204"/>
              </a:rPr>
              <a:t>: </a:t>
            </a:r>
            <a:r>
              <a:rPr lang="es-CL" dirty="0" err="1" smtClean="0">
                <a:solidFill>
                  <a:schemeClr val="tx2"/>
                </a:solidFill>
                <a:latin typeface="Calibri" panose="020F0502020204030204"/>
              </a:rPr>
              <a:t>Support</a:t>
            </a:r>
            <a:r>
              <a:rPr lang="es-CL" dirty="0" smtClean="0">
                <a:solidFill>
                  <a:schemeClr val="tx2"/>
                </a:solidFill>
                <a:latin typeface="Calibri" panose="020F0502020204030204"/>
              </a:rPr>
              <a:t> (Apoyo)</a:t>
            </a:r>
            <a:endParaRPr lang="es-CL" dirty="0">
              <a:solidFill>
                <a:schemeClr val="tx2"/>
              </a:solidFill>
              <a:latin typeface="Calibri" panose="020F0502020204030204"/>
            </a:endParaRPr>
          </a:p>
        </p:txBody>
      </p:sp>
      <p:sp>
        <p:nvSpPr>
          <p:cNvPr id="7" name="TextBox 49">
            <a:extLst>
              <a:ext uri="{FF2B5EF4-FFF2-40B4-BE49-F238E27FC236}">
                <a16:creationId xmlns:a16="http://schemas.microsoft.com/office/drawing/2014/main" xmlns="" id="{97B06F60-F366-4405-B2F3-CD4F07650629}"/>
              </a:ext>
            </a:extLst>
          </p:cNvPr>
          <p:cNvSpPr txBox="1"/>
          <p:nvPr/>
        </p:nvSpPr>
        <p:spPr>
          <a:xfrm>
            <a:off x="6520960" y="35157"/>
            <a:ext cx="5671040" cy="1277265"/>
          </a:xfrm>
          <a:prstGeom prst="rect">
            <a:avLst/>
          </a:prstGeom>
          <a:noFill/>
        </p:spPr>
        <p:txBody>
          <a:bodyPr wrap="square" lIns="45711" tIns="22856" rIns="45711" bIns="22856" rtlCol="0">
            <a:spAutoFit/>
          </a:bodyPr>
          <a:lstStyle/>
          <a:p>
            <a:pPr algn="ctr"/>
            <a:r>
              <a:rPr lang="es-CL" sz="4000" b="1" dirty="0" smtClean="0">
                <a:solidFill>
                  <a:schemeClr val="tx2"/>
                </a:solidFill>
                <a:latin typeface="+mj-lt"/>
                <a:cs typeface="Lato Regular"/>
              </a:rPr>
              <a:t>Técnicas de Coaching </a:t>
            </a:r>
          </a:p>
          <a:p>
            <a:pPr algn="ctr"/>
            <a:r>
              <a:rPr lang="es-CL" sz="4000" b="1" dirty="0" smtClean="0">
                <a:solidFill>
                  <a:schemeClr val="accent2"/>
                </a:solidFill>
                <a:latin typeface="+mj-lt"/>
                <a:cs typeface="Lato Regular"/>
              </a:rPr>
              <a:t>ESTRUCTURALES</a:t>
            </a:r>
            <a:endParaRPr lang="es-CL" sz="4000" b="1" dirty="0">
              <a:solidFill>
                <a:schemeClr val="accent2"/>
              </a:solidFill>
              <a:latin typeface="+mj-lt"/>
              <a:cs typeface="Lato Regular"/>
            </a:endParaRPr>
          </a:p>
        </p:txBody>
      </p:sp>
      <p:sp>
        <p:nvSpPr>
          <p:cNvPr id="9" name="Rectángulo 8"/>
          <p:cNvSpPr/>
          <p:nvPr/>
        </p:nvSpPr>
        <p:spPr>
          <a:xfrm>
            <a:off x="6520960" y="1278290"/>
            <a:ext cx="5671040" cy="369332"/>
          </a:xfrm>
          <a:prstGeom prst="rect">
            <a:avLst/>
          </a:prstGeom>
          <a:solidFill>
            <a:schemeClr val="tx2"/>
          </a:solidFill>
        </p:spPr>
        <p:txBody>
          <a:bodyPr wrap="square">
            <a:spAutoFit/>
          </a:bodyPr>
          <a:lstStyle/>
          <a:p>
            <a:pPr algn="ctr"/>
            <a:r>
              <a:rPr lang="es-CL" b="1" dirty="0" smtClean="0">
                <a:solidFill>
                  <a:schemeClr val="bg1"/>
                </a:solidFill>
                <a:latin typeface="Calibri" panose="020F0502020204030204"/>
              </a:rPr>
              <a:t>OUTCOMES</a:t>
            </a:r>
            <a:endParaRPr lang="es-CL" b="1" dirty="0">
              <a:solidFill>
                <a:schemeClr val="bg1"/>
              </a:solidFill>
              <a:latin typeface="Calibri" panose="020F0502020204030204"/>
            </a:endParaRP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3378" y="1908073"/>
            <a:ext cx="4818169" cy="3657840"/>
          </a:xfrm>
          <a:prstGeom prst="rect">
            <a:avLst/>
          </a:prstGeom>
          <a:solidFill>
            <a:srgbClr val="FFFFFF">
              <a:shade val="85000"/>
            </a:srgbClr>
          </a:solidFill>
          <a:ln w="88900" cap="sq">
            <a:solidFill>
              <a:schemeClr val="tx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6291851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124200" y="6858000"/>
            <a:ext cx="10464150" cy="1203506"/>
          </a:xfrm>
          <a:prstGeom prst="rect">
            <a:avLst/>
          </a:prstGeom>
        </p:spPr>
        <p:txBody>
          <a:bodyPr wrap="square" lIns="0" tIns="0" rIns="0" bIns="0" rtlCol="0">
            <a:noAutofit/>
          </a:bodyPr>
          <a:lstStyle/>
          <a:p>
            <a:pPr marL="12700" marR="7841" algn="just">
              <a:lnSpc>
                <a:spcPts val="1760"/>
              </a:lnSpc>
              <a:spcBef>
                <a:spcPts val="88"/>
              </a:spcBef>
            </a:pPr>
            <a:endParaRPr sz="1600" dirty="0">
              <a:latin typeface="Times New Roman"/>
              <a:cs typeface="Times New Roman"/>
            </a:endParaRPr>
          </a:p>
        </p:txBody>
      </p:sp>
      <p:sp>
        <p:nvSpPr>
          <p:cNvPr id="2" name="object 2"/>
          <p:cNvSpPr txBox="1"/>
          <p:nvPr/>
        </p:nvSpPr>
        <p:spPr>
          <a:xfrm>
            <a:off x="11002772" y="6393841"/>
            <a:ext cx="93781" cy="203708"/>
          </a:xfrm>
          <a:prstGeom prst="rect">
            <a:avLst/>
          </a:prstGeom>
        </p:spPr>
        <p:txBody>
          <a:bodyPr wrap="square" lIns="0" tIns="0" rIns="0" bIns="0" rtlCol="0">
            <a:noAutofit/>
          </a:bodyPr>
          <a:lstStyle/>
          <a:p>
            <a:pPr marL="12700">
              <a:lnSpc>
                <a:spcPts val="1560"/>
              </a:lnSpc>
              <a:spcBef>
                <a:spcPts val="78"/>
              </a:spcBef>
            </a:pPr>
            <a:r>
              <a:rPr sz="1400" spc="0" dirty="0">
                <a:solidFill>
                  <a:srgbClr val="ACB8C9"/>
                </a:solidFill>
                <a:latin typeface="Times New Roman"/>
                <a:cs typeface="Times New Roman"/>
              </a:rPr>
              <a:t>.</a:t>
            </a:r>
            <a:endParaRPr sz="1400">
              <a:latin typeface="Times New Roman"/>
              <a:cs typeface="Times New Roman"/>
            </a:endParaRPr>
          </a:p>
        </p:txBody>
      </p:sp>
      <p:sp>
        <p:nvSpPr>
          <p:cNvPr id="18" name="TextBox 49">
            <a:extLst>
              <a:ext uri="{FF2B5EF4-FFF2-40B4-BE49-F238E27FC236}">
                <a16:creationId xmlns:a16="http://schemas.microsoft.com/office/drawing/2014/main" xmlns="" id="{97B06F60-F366-4405-B2F3-CD4F07650629}"/>
              </a:ext>
            </a:extLst>
          </p:cNvPr>
          <p:cNvSpPr txBox="1"/>
          <p:nvPr/>
        </p:nvSpPr>
        <p:spPr>
          <a:xfrm>
            <a:off x="0" y="68832"/>
            <a:ext cx="5671040" cy="1277265"/>
          </a:xfrm>
          <a:prstGeom prst="rect">
            <a:avLst/>
          </a:prstGeom>
          <a:noFill/>
        </p:spPr>
        <p:txBody>
          <a:bodyPr wrap="square" lIns="45711" tIns="22856" rIns="45711" bIns="22856" rtlCol="0">
            <a:spAutoFit/>
          </a:bodyPr>
          <a:lstStyle/>
          <a:p>
            <a:pPr algn="ctr"/>
            <a:r>
              <a:rPr lang="es-CL" sz="4000" b="1" dirty="0" smtClean="0">
                <a:solidFill>
                  <a:schemeClr val="tx2"/>
                </a:solidFill>
                <a:latin typeface="+mj-lt"/>
                <a:cs typeface="Lato Regular"/>
              </a:rPr>
              <a:t>Técnicas de Coaching </a:t>
            </a:r>
          </a:p>
          <a:p>
            <a:pPr algn="ctr"/>
            <a:r>
              <a:rPr lang="es-CL" sz="4000" b="1" dirty="0" smtClean="0">
                <a:solidFill>
                  <a:schemeClr val="accent2"/>
                </a:solidFill>
                <a:latin typeface="+mj-lt"/>
                <a:cs typeface="Lato Regular"/>
              </a:rPr>
              <a:t>ESTRUCTURALES</a:t>
            </a:r>
            <a:endParaRPr lang="es-CL" sz="4000" b="1" dirty="0">
              <a:solidFill>
                <a:schemeClr val="accent2"/>
              </a:solidFill>
              <a:latin typeface="+mj-lt"/>
              <a:cs typeface="Lato Regular"/>
            </a:endParaRPr>
          </a:p>
        </p:txBody>
      </p:sp>
      <p:sp>
        <p:nvSpPr>
          <p:cNvPr id="8" name="Rectángulo 7"/>
          <p:cNvSpPr/>
          <p:nvPr/>
        </p:nvSpPr>
        <p:spPr>
          <a:xfrm>
            <a:off x="0" y="1421882"/>
            <a:ext cx="5671040" cy="369332"/>
          </a:xfrm>
          <a:prstGeom prst="rect">
            <a:avLst/>
          </a:prstGeom>
          <a:solidFill>
            <a:schemeClr val="tx2"/>
          </a:solidFill>
        </p:spPr>
        <p:txBody>
          <a:bodyPr wrap="square">
            <a:spAutoFit/>
          </a:bodyPr>
          <a:lstStyle/>
          <a:p>
            <a:pPr algn="ctr"/>
            <a:r>
              <a:rPr lang="es-CL" b="1" dirty="0" smtClean="0">
                <a:solidFill>
                  <a:schemeClr val="bg1"/>
                </a:solidFill>
                <a:latin typeface="Calibri" panose="020F0502020204030204"/>
              </a:rPr>
              <a:t>SMART </a:t>
            </a:r>
            <a:endParaRPr lang="es-CL" b="1" dirty="0">
              <a:solidFill>
                <a:schemeClr val="bg1"/>
              </a:solidFill>
              <a:latin typeface="Calibri" panose="020F0502020204030204"/>
            </a:endParaRPr>
          </a:p>
        </p:txBody>
      </p:sp>
      <p:pic>
        <p:nvPicPr>
          <p:cNvPr id="9" name="Imagen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512" y="2077037"/>
            <a:ext cx="4688015" cy="3604905"/>
          </a:xfrm>
          <a:prstGeom prst="rect">
            <a:avLst/>
          </a:prstGeom>
          <a:solidFill>
            <a:srgbClr val="FFFFFF">
              <a:shade val="85000"/>
            </a:srgbClr>
          </a:solidFill>
          <a:ln w="88900" cap="sq">
            <a:solidFill>
              <a:schemeClr val="tx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CuadroTexto 9"/>
          <p:cNvSpPr txBox="1"/>
          <p:nvPr/>
        </p:nvSpPr>
        <p:spPr>
          <a:xfrm>
            <a:off x="5921525" y="447886"/>
            <a:ext cx="6270475" cy="6047809"/>
          </a:xfrm>
          <a:prstGeom prst="rect">
            <a:avLst/>
          </a:prstGeom>
          <a:ln w="28575">
            <a:solidFill>
              <a:schemeClr val="tx2"/>
            </a:solidFill>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50000"/>
              </a:lnSpc>
            </a:pPr>
            <a:r>
              <a:rPr lang="es-CL" b="1" dirty="0" smtClean="0">
                <a:solidFill>
                  <a:schemeClr val="tx2"/>
                </a:solidFill>
                <a:latin typeface="Calibri" panose="020F0502020204030204"/>
              </a:rPr>
              <a:t>TÉCNICA </a:t>
            </a:r>
            <a:r>
              <a:rPr lang="es-CL" b="1" dirty="0">
                <a:solidFill>
                  <a:schemeClr val="tx2"/>
                </a:solidFill>
                <a:latin typeface="Calibri" panose="020F0502020204030204"/>
              </a:rPr>
              <a:t>SMART </a:t>
            </a:r>
            <a:endParaRPr lang="es-CL" b="1" dirty="0" smtClean="0">
              <a:solidFill>
                <a:schemeClr val="tx2"/>
              </a:solidFill>
              <a:latin typeface="Calibri" panose="020F0502020204030204"/>
            </a:endParaRPr>
          </a:p>
          <a:p>
            <a:pPr algn="just">
              <a:lnSpc>
                <a:spcPct val="150000"/>
              </a:lnSpc>
            </a:pPr>
            <a:r>
              <a:rPr lang="es-CL" sz="1600" dirty="0" smtClean="0">
                <a:solidFill>
                  <a:schemeClr val="tx2"/>
                </a:solidFill>
                <a:latin typeface="Calibri" panose="020F0502020204030204"/>
              </a:rPr>
              <a:t>Para </a:t>
            </a:r>
            <a:r>
              <a:rPr lang="es-CL" sz="1600" dirty="0">
                <a:solidFill>
                  <a:schemeClr val="tx2"/>
                </a:solidFill>
                <a:latin typeface="Calibri" panose="020F0502020204030204"/>
              </a:rPr>
              <a:t>que los objetivos sean eficaces, deben ser Inteligentes, SMART es: </a:t>
            </a:r>
            <a:endParaRPr lang="es-CL" sz="1600" dirty="0" smtClean="0">
              <a:solidFill>
                <a:schemeClr val="tx2"/>
              </a:solidFill>
              <a:latin typeface="Calibri" panose="020F0502020204030204"/>
            </a:endParaRPr>
          </a:p>
          <a:p>
            <a:pPr algn="just">
              <a:lnSpc>
                <a:spcPct val="150000"/>
              </a:lnSpc>
            </a:pPr>
            <a:r>
              <a:rPr lang="es-CL" sz="1600" b="1" dirty="0" err="1" smtClean="0">
                <a:solidFill>
                  <a:schemeClr val="tx2"/>
                </a:solidFill>
                <a:latin typeface="Calibri" panose="020F0502020204030204"/>
              </a:rPr>
              <a:t>Specific</a:t>
            </a:r>
            <a:r>
              <a:rPr lang="es-CL" sz="1600" b="1" dirty="0" smtClean="0">
                <a:solidFill>
                  <a:schemeClr val="tx2"/>
                </a:solidFill>
                <a:latin typeface="Calibri" panose="020F0502020204030204"/>
              </a:rPr>
              <a:t> </a:t>
            </a:r>
            <a:r>
              <a:rPr lang="es-CL" sz="1600" dirty="0">
                <a:solidFill>
                  <a:schemeClr val="tx2"/>
                </a:solidFill>
                <a:latin typeface="Calibri" panose="020F0502020204030204"/>
              </a:rPr>
              <a:t>(Específico</a:t>
            </a:r>
            <a:r>
              <a:rPr lang="es-CL" sz="1600" dirty="0" smtClean="0">
                <a:solidFill>
                  <a:schemeClr val="tx2"/>
                </a:solidFill>
                <a:latin typeface="Calibri" panose="020F0502020204030204"/>
              </a:rPr>
              <a:t>): </a:t>
            </a:r>
            <a:r>
              <a:rPr lang="es-CL" sz="1600" dirty="0">
                <a:solidFill>
                  <a:schemeClr val="tx2"/>
                </a:solidFill>
                <a:latin typeface="Calibri" panose="020F0502020204030204"/>
              </a:rPr>
              <a:t>Los objetivos que se proponen no deben ser generales. </a:t>
            </a:r>
            <a:endParaRPr lang="es-CL" sz="1600" dirty="0" smtClean="0">
              <a:solidFill>
                <a:schemeClr val="tx2"/>
              </a:solidFill>
              <a:latin typeface="Calibri" panose="020F0502020204030204"/>
            </a:endParaRPr>
          </a:p>
          <a:p>
            <a:pPr algn="just">
              <a:lnSpc>
                <a:spcPct val="150000"/>
              </a:lnSpc>
            </a:pPr>
            <a:r>
              <a:rPr lang="es-CL" sz="1600" b="1" dirty="0" err="1" smtClean="0">
                <a:solidFill>
                  <a:schemeClr val="tx2"/>
                </a:solidFill>
                <a:latin typeface="Calibri" panose="020F0502020204030204"/>
              </a:rPr>
              <a:t>Measurable</a:t>
            </a:r>
            <a:r>
              <a:rPr lang="es-CL" sz="1600" dirty="0" smtClean="0">
                <a:solidFill>
                  <a:schemeClr val="tx2"/>
                </a:solidFill>
                <a:latin typeface="Calibri" panose="020F0502020204030204"/>
              </a:rPr>
              <a:t> </a:t>
            </a:r>
            <a:r>
              <a:rPr lang="es-CL" sz="1600" dirty="0">
                <a:solidFill>
                  <a:schemeClr val="tx2"/>
                </a:solidFill>
                <a:latin typeface="Calibri" panose="020F0502020204030204"/>
              </a:rPr>
              <a:t>(Cuantificable</a:t>
            </a:r>
            <a:r>
              <a:rPr lang="es-CL" sz="1600" dirty="0" smtClean="0">
                <a:solidFill>
                  <a:schemeClr val="tx2"/>
                </a:solidFill>
                <a:latin typeface="Calibri" panose="020F0502020204030204"/>
              </a:rPr>
              <a:t>): </a:t>
            </a:r>
            <a:r>
              <a:rPr lang="es-CL" sz="1600" dirty="0">
                <a:solidFill>
                  <a:schemeClr val="tx2"/>
                </a:solidFill>
                <a:latin typeface="Calibri" panose="020F0502020204030204"/>
              </a:rPr>
              <a:t>Un objetivo debe ser medible, si no lo es no va a servir de nada, puesto que es totalmente necesario poder cuantificarlo para saber si se ha logrado o no que el </a:t>
            </a:r>
            <a:r>
              <a:rPr lang="es-CL" sz="1600" dirty="0" err="1">
                <a:solidFill>
                  <a:schemeClr val="tx2"/>
                </a:solidFill>
                <a:latin typeface="Calibri" panose="020F0502020204030204"/>
              </a:rPr>
              <a:t>coachee</a:t>
            </a:r>
            <a:r>
              <a:rPr lang="es-CL" sz="1600" dirty="0">
                <a:solidFill>
                  <a:schemeClr val="tx2"/>
                </a:solidFill>
                <a:latin typeface="Calibri" panose="020F0502020204030204"/>
              </a:rPr>
              <a:t> se ha propuesto. </a:t>
            </a:r>
            <a:endParaRPr lang="es-CL" sz="1600" dirty="0" smtClean="0">
              <a:solidFill>
                <a:schemeClr val="tx2"/>
              </a:solidFill>
              <a:latin typeface="Calibri" panose="020F0502020204030204"/>
            </a:endParaRPr>
          </a:p>
          <a:p>
            <a:pPr algn="just">
              <a:lnSpc>
                <a:spcPct val="150000"/>
              </a:lnSpc>
            </a:pPr>
            <a:r>
              <a:rPr lang="es-CL" sz="1600" b="1" dirty="0" err="1" smtClean="0">
                <a:solidFill>
                  <a:schemeClr val="tx2"/>
                </a:solidFill>
                <a:latin typeface="Calibri" panose="020F0502020204030204"/>
              </a:rPr>
              <a:t>Achievable</a:t>
            </a:r>
            <a:r>
              <a:rPr lang="es-CL" sz="1600" dirty="0">
                <a:solidFill>
                  <a:schemeClr val="tx2"/>
                </a:solidFill>
                <a:latin typeface="Calibri" panose="020F0502020204030204"/>
              </a:rPr>
              <a:t> </a:t>
            </a:r>
            <a:r>
              <a:rPr lang="es-CL" sz="1600" dirty="0" smtClean="0">
                <a:solidFill>
                  <a:schemeClr val="tx2"/>
                </a:solidFill>
                <a:latin typeface="Calibri" panose="020F0502020204030204"/>
              </a:rPr>
              <a:t>(Alcanzable): </a:t>
            </a:r>
            <a:r>
              <a:rPr lang="es-CL" sz="1600" dirty="0">
                <a:solidFill>
                  <a:schemeClr val="tx2"/>
                </a:solidFill>
                <a:latin typeface="Calibri" panose="020F0502020204030204"/>
              </a:rPr>
              <a:t>El que un objetivo se considere como alcanzable depende de como se ha definido realmente. Es importante la idea de que la función de un objetivo es facilitar el alcance de una meta. </a:t>
            </a:r>
            <a:endParaRPr lang="es-CL" sz="1600" dirty="0" smtClean="0">
              <a:solidFill>
                <a:schemeClr val="tx2"/>
              </a:solidFill>
              <a:latin typeface="Calibri" panose="020F0502020204030204"/>
            </a:endParaRPr>
          </a:p>
          <a:p>
            <a:pPr algn="just">
              <a:lnSpc>
                <a:spcPct val="150000"/>
              </a:lnSpc>
            </a:pPr>
            <a:r>
              <a:rPr lang="es-CL" sz="1600" b="1" dirty="0" err="1" smtClean="0">
                <a:solidFill>
                  <a:schemeClr val="tx2"/>
                </a:solidFill>
                <a:latin typeface="Calibri" panose="020F0502020204030204"/>
              </a:rPr>
              <a:t>Realistic</a:t>
            </a:r>
            <a:r>
              <a:rPr lang="es-CL" sz="1600" dirty="0" smtClean="0">
                <a:solidFill>
                  <a:schemeClr val="tx2"/>
                </a:solidFill>
                <a:latin typeface="Calibri" panose="020F0502020204030204"/>
              </a:rPr>
              <a:t> </a:t>
            </a:r>
            <a:r>
              <a:rPr lang="es-CL" sz="1600" dirty="0">
                <a:solidFill>
                  <a:schemeClr val="tx2"/>
                </a:solidFill>
                <a:latin typeface="Calibri" panose="020F0502020204030204"/>
              </a:rPr>
              <a:t>(Realista</a:t>
            </a:r>
            <a:r>
              <a:rPr lang="es-CL" sz="1600" dirty="0" smtClean="0">
                <a:solidFill>
                  <a:schemeClr val="tx2"/>
                </a:solidFill>
                <a:latin typeface="Calibri" panose="020F0502020204030204"/>
              </a:rPr>
              <a:t>): </a:t>
            </a:r>
            <a:r>
              <a:rPr lang="es-CL" sz="1600" dirty="0">
                <a:solidFill>
                  <a:schemeClr val="tx2"/>
                </a:solidFill>
                <a:latin typeface="Calibri" panose="020F0502020204030204"/>
              </a:rPr>
              <a:t>Otro de los requisitos de un objetivo eficaz es que sea realista. No es recomendable programar objetivos inalcanzables. </a:t>
            </a:r>
            <a:endParaRPr lang="es-CL" sz="1600" dirty="0" smtClean="0">
              <a:solidFill>
                <a:schemeClr val="tx2"/>
              </a:solidFill>
              <a:latin typeface="Calibri" panose="020F0502020204030204"/>
            </a:endParaRPr>
          </a:p>
          <a:p>
            <a:pPr algn="just">
              <a:lnSpc>
                <a:spcPct val="150000"/>
              </a:lnSpc>
            </a:pPr>
            <a:r>
              <a:rPr lang="es-CL" sz="1600" b="1" dirty="0" err="1" smtClean="0">
                <a:solidFill>
                  <a:schemeClr val="tx2"/>
                </a:solidFill>
                <a:latin typeface="Calibri" panose="020F0502020204030204"/>
              </a:rPr>
              <a:t>Timed</a:t>
            </a:r>
            <a:r>
              <a:rPr lang="es-CL" sz="1600" b="1" dirty="0" smtClean="0">
                <a:solidFill>
                  <a:schemeClr val="tx2"/>
                </a:solidFill>
                <a:latin typeface="Calibri" panose="020F0502020204030204"/>
              </a:rPr>
              <a:t> </a:t>
            </a:r>
            <a:r>
              <a:rPr lang="es-CL" sz="1600" dirty="0">
                <a:solidFill>
                  <a:schemeClr val="tx2"/>
                </a:solidFill>
                <a:latin typeface="Calibri" panose="020F0502020204030204"/>
              </a:rPr>
              <a:t>(De duración calculada</a:t>
            </a:r>
            <a:r>
              <a:rPr lang="es-CL" sz="1600" dirty="0" smtClean="0">
                <a:solidFill>
                  <a:schemeClr val="tx2"/>
                </a:solidFill>
                <a:latin typeface="Calibri" panose="020F0502020204030204"/>
              </a:rPr>
              <a:t>): </a:t>
            </a:r>
            <a:r>
              <a:rPr lang="es-CL" sz="1600" dirty="0">
                <a:solidFill>
                  <a:schemeClr val="tx2"/>
                </a:solidFill>
                <a:latin typeface="Calibri" panose="020F0502020204030204"/>
              </a:rPr>
              <a:t>El objetivo debe ser alcanzado en un máximo de tiempo para no alargar la situación y dejar que éste se convierta en un objetivo eterno.</a:t>
            </a:r>
          </a:p>
        </p:txBody>
      </p:sp>
    </p:spTree>
    <p:extLst>
      <p:ext uri="{BB962C8B-B14F-4D97-AF65-F5344CB8AC3E}">
        <p14:creationId xmlns:p14="http://schemas.microsoft.com/office/powerpoint/2010/main" val="16522693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124200" y="6858000"/>
            <a:ext cx="10464150" cy="1203506"/>
          </a:xfrm>
          <a:prstGeom prst="rect">
            <a:avLst/>
          </a:prstGeom>
        </p:spPr>
        <p:txBody>
          <a:bodyPr wrap="square" lIns="0" tIns="0" rIns="0" bIns="0" rtlCol="0">
            <a:noAutofit/>
          </a:bodyPr>
          <a:lstStyle/>
          <a:p>
            <a:pPr marL="12700" marR="7841" algn="just">
              <a:lnSpc>
                <a:spcPts val="1760"/>
              </a:lnSpc>
              <a:spcBef>
                <a:spcPts val="88"/>
              </a:spcBef>
            </a:pPr>
            <a:endParaRPr sz="1600" dirty="0">
              <a:latin typeface="Times New Roman"/>
              <a:cs typeface="Times New Roman"/>
            </a:endParaRPr>
          </a:p>
        </p:txBody>
      </p:sp>
      <p:sp>
        <p:nvSpPr>
          <p:cNvPr id="2" name="object 2"/>
          <p:cNvSpPr txBox="1"/>
          <p:nvPr/>
        </p:nvSpPr>
        <p:spPr>
          <a:xfrm>
            <a:off x="11002772" y="6393841"/>
            <a:ext cx="93781" cy="203708"/>
          </a:xfrm>
          <a:prstGeom prst="rect">
            <a:avLst/>
          </a:prstGeom>
        </p:spPr>
        <p:txBody>
          <a:bodyPr wrap="square" lIns="0" tIns="0" rIns="0" bIns="0" rtlCol="0">
            <a:noAutofit/>
          </a:bodyPr>
          <a:lstStyle/>
          <a:p>
            <a:pPr marL="12700">
              <a:lnSpc>
                <a:spcPts val="1560"/>
              </a:lnSpc>
              <a:spcBef>
                <a:spcPts val="78"/>
              </a:spcBef>
            </a:pPr>
            <a:r>
              <a:rPr sz="1400" spc="0" dirty="0">
                <a:solidFill>
                  <a:srgbClr val="ACB8C9"/>
                </a:solidFill>
                <a:latin typeface="Times New Roman"/>
                <a:cs typeface="Times New Roman"/>
              </a:rPr>
              <a:t>.</a:t>
            </a:r>
            <a:endParaRPr sz="1400">
              <a:latin typeface="Times New Roman"/>
              <a:cs typeface="Times New Roman"/>
            </a:endParaRPr>
          </a:p>
        </p:txBody>
      </p:sp>
      <p:sp>
        <p:nvSpPr>
          <p:cNvPr id="7" name="TextBox 49">
            <a:extLst>
              <a:ext uri="{FF2B5EF4-FFF2-40B4-BE49-F238E27FC236}">
                <a16:creationId xmlns:a16="http://schemas.microsoft.com/office/drawing/2014/main" xmlns="" id="{97B06F60-F366-4405-B2F3-CD4F07650629}"/>
              </a:ext>
            </a:extLst>
          </p:cNvPr>
          <p:cNvSpPr txBox="1"/>
          <p:nvPr/>
        </p:nvSpPr>
        <p:spPr>
          <a:xfrm>
            <a:off x="6520960" y="35157"/>
            <a:ext cx="5671040" cy="1277265"/>
          </a:xfrm>
          <a:prstGeom prst="rect">
            <a:avLst/>
          </a:prstGeom>
          <a:noFill/>
        </p:spPr>
        <p:txBody>
          <a:bodyPr wrap="square" lIns="45711" tIns="22856" rIns="45711" bIns="22856" rtlCol="0">
            <a:spAutoFit/>
          </a:bodyPr>
          <a:lstStyle/>
          <a:p>
            <a:pPr algn="ctr"/>
            <a:r>
              <a:rPr lang="es-CL" sz="4000" b="1" dirty="0" smtClean="0">
                <a:solidFill>
                  <a:schemeClr val="tx2"/>
                </a:solidFill>
                <a:latin typeface="+mj-lt"/>
                <a:cs typeface="Lato Regular"/>
              </a:rPr>
              <a:t>Técnicas de Coaching </a:t>
            </a:r>
          </a:p>
          <a:p>
            <a:pPr algn="ctr"/>
            <a:r>
              <a:rPr lang="es-CL" sz="4000" b="1" dirty="0" smtClean="0">
                <a:solidFill>
                  <a:schemeClr val="accent2"/>
                </a:solidFill>
                <a:latin typeface="+mj-lt"/>
                <a:cs typeface="Lato Regular"/>
              </a:rPr>
              <a:t>ESTRUCTURALES</a:t>
            </a:r>
            <a:endParaRPr lang="es-CL" sz="4000" b="1" dirty="0">
              <a:solidFill>
                <a:schemeClr val="accent2"/>
              </a:solidFill>
              <a:latin typeface="+mj-lt"/>
              <a:cs typeface="Lato Regular"/>
            </a:endParaRPr>
          </a:p>
        </p:txBody>
      </p:sp>
      <p:sp>
        <p:nvSpPr>
          <p:cNvPr id="9" name="Rectángulo 8"/>
          <p:cNvSpPr/>
          <p:nvPr/>
        </p:nvSpPr>
        <p:spPr>
          <a:xfrm>
            <a:off x="6520960" y="1278290"/>
            <a:ext cx="5671040" cy="369332"/>
          </a:xfrm>
          <a:prstGeom prst="rect">
            <a:avLst/>
          </a:prstGeom>
          <a:solidFill>
            <a:schemeClr val="tx2"/>
          </a:solidFill>
        </p:spPr>
        <p:txBody>
          <a:bodyPr wrap="square">
            <a:spAutoFit/>
          </a:bodyPr>
          <a:lstStyle/>
          <a:p>
            <a:pPr algn="ctr"/>
            <a:r>
              <a:rPr lang="es-CL" b="1" dirty="0" smtClean="0">
                <a:solidFill>
                  <a:schemeClr val="bg1"/>
                </a:solidFill>
                <a:latin typeface="Calibri" panose="020F0502020204030204"/>
              </a:rPr>
              <a:t>GROW</a:t>
            </a:r>
            <a:endParaRPr lang="es-CL" b="1" dirty="0">
              <a:solidFill>
                <a:schemeClr val="bg1"/>
              </a:solidFill>
              <a:latin typeface="Calibri" panose="020F0502020204030204"/>
            </a:endParaRPr>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9718" y="1826926"/>
            <a:ext cx="4733523" cy="3588253"/>
          </a:xfrm>
          <a:prstGeom prst="rect">
            <a:avLst/>
          </a:prstGeom>
          <a:solidFill>
            <a:srgbClr val="FFFFFF">
              <a:shade val="85000"/>
            </a:srgbClr>
          </a:solidFill>
          <a:ln w="88900" cap="sq">
            <a:solidFill>
              <a:schemeClr val="tx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CuadroTexto 9"/>
          <p:cNvSpPr txBox="1"/>
          <p:nvPr/>
        </p:nvSpPr>
        <p:spPr>
          <a:xfrm>
            <a:off x="0" y="673789"/>
            <a:ext cx="6308035" cy="5629233"/>
          </a:xfrm>
          <a:prstGeom prst="rect">
            <a:avLst/>
          </a:prstGeom>
          <a:ln w="28575">
            <a:solidFill>
              <a:schemeClr val="tx2"/>
            </a:solidFill>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50000"/>
              </a:lnSpc>
            </a:pPr>
            <a:r>
              <a:rPr lang="es-CL" sz="1600" b="1" dirty="0">
                <a:solidFill>
                  <a:schemeClr val="tx2"/>
                </a:solidFill>
                <a:latin typeface="Calibri" panose="020F0502020204030204"/>
              </a:rPr>
              <a:t>GROW </a:t>
            </a:r>
            <a:endParaRPr lang="es-CL" sz="1600" b="1" dirty="0" smtClean="0">
              <a:solidFill>
                <a:schemeClr val="tx2"/>
              </a:solidFill>
              <a:latin typeface="Calibri" panose="020F0502020204030204"/>
            </a:endParaRPr>
          </a:p>
          <a:p>
            <a:pPr algn="just">
              <a:lnSpc>
                <a:spcPct val="130000"/>
              </a:lnSpc>
            </a:pPr>
            <a:r>
              <a:rPr lang="es-CL" sz="1600" dirty="0" smtClean="0">
                <a:solidFill>
                  <a:schemeClr val="tx2"/>
                </a:solidFill>
                <a:latin typeface="Calibri" panose="020F0502020204030204"/>
              </a:rPr>
              <a:t>La </a:t>
            </a:r>
            <a:r>
              <a:rPr lang="es-CL" sz="1600" dirty="0">
                <a:solidFill>
                  <a:schemeClr val="tx2"/>
                </a:solidFill>
                <a:latin typeface="Calibri" panose="020F0502020204030204"/>
              </a:rPr>
              <a:t>esencia del modelo se ve reflejada en sus iniciales, que corresponden con las palabras en </a:t>
            </a:r>
            <a:r>
              <a:rPr lang="es-CL" sz="1600" dirty="0" smtClean="0">
                <a:solidFill>
                  <a:schemeClr val="tx2"/>
                </a:solidFill>
                <a:latin typeface="Calibri" panose="020F0502020204030204"/>
              </a:rPr>
              <a:t>ingles:</a:t>
            </a:r>
          </a:p>
          <a:p>
            <a:pPr algn="just">
              <a:lnSpc>
                <a:spcPct val="130000"/>
              </a:lnSpc>
            </a:pPr>
            <a:r>
              <a:rPr lang="es-CL" sz="1600" b="1" dirty="0" smtClean="0">
                <a:solidFill>
                  <a:schemeClr val="tx2"/>
                </a:solidFill>
                <a:latin typeface="Calibri" panose="020F0502020204030204"/>
              </a:rPr>
              <a:t>GOAL</a:t>
            </a:r>
            <a:r>
              <a:rPr lang="es-CL" sz="1600" b="1" dirty="0">
                <a:solidFill>
                  <a:schemeClr val="tx2"/>
                </a:solidFill>
                <a:latin typeface="Calibri" panose="020F0502020204030204"/>
              </a:rPr>
              <a:t>: </a:t>
            </a:r>
            <a:r>
              <a:rPr lang="es-CL" sz="1600" dirty="0">
                <a:solidFill>
                  <a:schemeClr val="tx2"/>
                </a:solidFill>
                <a:latin typeface="Calibri" panose="020F0502020204030204"/>
              </a:rPr>
              <a:t>establecer una meta, tanto a corto como a largo plazo. Las metas o los objetivos planificados deben caracterizarse por ser específicos, accesibles y realistas. </a:t>
            </a:r>
            <a:endParaRPr lang="es-CL" sz="1600" dirty="0" smtClean="0">
              <a:solidFill>
                <a:schemeClr val="tx2"/>
              </a:solidFill>
              <a:latin typeface="Calibri" panose="020F0502020204030204"/>
            </a:endParaRPr>
          </a:p>
          <a:p>
            <a:pPr algn="just">
              <a:lnSpc>
                <a:spcPct val="130000"/>
              </a:lnSpc>
            </a:pPr>
            <a:r>
              <a:rPr lang="es-CL" sz="1600" b="1" dirty="0" smtClean="0">
                <a:solidFill>
                  <a:schemeClr val="tx2"/>
                </a:solidFill>
                <a:latin typeface="Calibri" panose="020F0502020204030204"/>
              </a:rPr>
              <a:t>REALITY</a:t>
            </a:r>
            <a:r>
              <a:rPr lang="es-CL" sz="1600" b="1" dirty="0">
                <a:solidFill>
                  <a:schemeClr val="tx2"/>
                </a:solidFill>
                <a:latin typeface="Calibri" panose="020F0502020204030204"/>
              </a:rPr>
              <a:t>: </a:t>
            </a:r>
            <a:r>
              <a:rPr lang="es-CL" sz="1600" dirty="0">
                <a:solidFill>
                  <a:schemeClr val="tx2"/>
                </a:solidFill>
                <a:latin typeface="Calibri" panose="020F0502020204030204"/>
              </a:rPr>
              <a:t>analizar la realidad y situación presente. Es importante analizar el momento presente y que tanto coach como </a:t>
            </a:r>
            <a:r>
              <a:rPr lang="es-CL" sz="1600" dirty="0" err="1">
                <a:solidFill>
                  <a:schemeClr val="tx2"/>
                </a:solidFill>
                <a:latin typeface="Calibri" panose="020F0502020204030204"/>
              </a:rPr>
              <a:t>coachee</a:t>
            </a:r>
            <a:r>
              <a:rPr lang="es-CL" sz="1600" dirty="0">
                <a:solidFill>
                  <a:schemeClr val="tx2"/>
                </a:solidFill>
                <a:latin typeface="Calibri" panose="020F0502020204030204"/>
              </a:rPr>
              <a:t>, tengan claras las características del momento, así como sus metas y finalidades. </a:t>
            </a:r>
            <a:endParaRPr lang="es-CL" sz="1600" dirty="0" smtClean="0">
              <a:solidFill>
                <a:schemeClr val="tx2"/>
              </a:solidFill>
              <a:latin typeface="Calibri" panose="020F0502020204030204"/>
            </a:endParaRPr>
          </a:p>
          <a:p>
            <a:pPr algn="just">
              <a:lnSpc>
                <a:spcPct val="130000"/>
              </a:lnSpc>
            </a:pPr>
            <a:r>
              <a:rPr lang="es-CL" sz="1600" b="1" dirty="0" smtClean="0">
                <a:solidFill>
                  <a:schemeClr val="tx2"/>
                </a:solidFill>
                <a:latin typeface="Calibri" panose="020F0502020204030204"/>
              </a:rPr>
              <a:t>OPTIONS</a:t>
            </a:r>
            <a:r>
              <a:rPr lang="es-CL" sz="1600" b="1" dirty="0">
                <a:solidFill>
                  <a:schemeClr val="tx2"/>
                </a:solidFill>
                <a:latin typeface="Calibri" panose="020F0502020204030204"/>
              </a:rPr>
              <a:t>: </a:t>
            </a:r>
            <a:r>
              <a:rPr lang="es-CL" sz="1600" dirty="0">
                <a:solidFill>
                  <a:schemeClr val="tx2"/>
                </a:solidFill>
                <a:latin typeface="Calibri" panose="020F0502020204030204"/>
              </a:rPr>
              <a:t>Analizar las diferentes opciones y alternativas. Hay que analizar las posibles opciones y validar cada una de ellas, para que el </a:t>
            </a:r>
            <a:r>
              <a:rPr lang="es-CL" sz="1600" dirty="0" err="1">
                <a:solidFill>
                  <a:schemeClr val="tx2"/>
                </a:solidFill>
                <a:latin typeface="Calibri" panose="020F0502020204030204"/>
              </a:rPr>
              <a:t>coachee</a:t>
            </a:r>
            <a:r>
              <a:rPr lang="es-CL" sz="1600" dirty="0">
                <a:solidFill>
                  <a:schemeClr val="tx2"/>
                </a:solidFill>
                <a:latin typeface="Calibri" panose="020F0502020204030204"/>
              </a:rPr>
              <a:t> elija la más adecuada para ese momento. El coach, con sus preguntas, ayudará a generar diferentes alternativas, fomentando que el </a:t>
            </a:r>
            <a:r>
              <a:rPr lang="es-CL" sz="1600" dirty="0" err="1">
                <a:solidFill>
                  <a:schemeClr val="tx2"/>
                </a:solidFill>
                <a:latin typeface="Calibri" panose="020F0502020204030204"/>
              </a:rPr>
              <a:t>coachee</a:t>
            </a:r>
            <a:r>
              <a:rPr lang="es-CL" sz="1600" dirty="0">
                <a:solidFill>
                  <a:schemeClr val="tx2"/>
                </a:solidFill>
                <a:latin typeface="Calibri" panose="020F0502020204030204"/>
              </a:rPr>
              <a:t> tome su propia decisión. </a:t>
            </a:r>
            <a:endParaRPr lang="es-CL" sz="1600" dirty="0" smtClean="0">
              <a:solidFill>
                <a:schemeClr val="tx2"/>
              </a:solidFill>
              <a:latin typeface="Calibri" panose="020F0502020204030204"/>
            </a:endParaRPr>
          </a:p>
          <a:p>
            <a:pPr algn="just">
              <a:lnSpc>
                <a:spcPct val="130000"/>
              </a:lnSpc>
            </a:pPr>
            <a:r>
              <a:rPr lang="es-CL" sz="1600" b="1" dirty="0" smtClean="0">
                <a:solidFill>
                  <a:schemeClr val="tx2"/>
                </a:solidFill>
                <a:latin typeface="Calibri" panose="020F0502020204030204"/>
              </a:rPr>
              <a:t>WILL</a:t>
            </a:r>
            <a:r>
              <a:rPr lang="es-CL" sz="1600" b="1" dirty="0">
                <a:solidFill>
                  <a:schemeClr val="tx2"/>
                </a:solidFill>
                <a:latin typeface="Calibri" panose="020F0502020204030204"/>
              </a:rPr>
              <a:t>: </a:t>
            </a:r>
            <a:r>
              <a:rPr lang="es-CL" sz="1600" dirty="0">
                <a:solidFill>
                  <a:schemeClr val="tx2"/>
                </a:solidFill>
                <a:latin typeface="Calibri" panose="020F0502020204030204"/>
              </a:rPr>
              <a:t>Este paso consiste en desarrollar el plan de acción. Debe ser el propio </a:t>
            </a:r>
            <a:r>
              <a:rPr lang="es-CL" sz="1600" dirty="0" err="1">
                <a:solidFill>
                  <a:schemeClr val="tx2"/>
                </a:solidFill>
                <a:latin typeface="Calibri" panose="020F0502020204030204"/>
              </a:rPr>
              <a:t>coachee</a:t>
            </a:r>
            <a:r>
              <a:rPr lang="es-CL" sz="1600" dirty="0">
                <a:solidFill>
                  <a:schemeClr val="tx2"/>
                </a:solidFill>
                <a:latin typeface="Calibri" panose="020F0502020204030204"/>
              </a:rPr>
              <a:t>, ayudado por el coach, el que debe diseñar el plan de acción.</a:t>
            </a:r>
          </a:p>
        </p:txBody>
      </p:sp>
    </p:spTree>
    <p:extLst>
      <p:ext uri="{BB962C8B-B14F-4D97-AF65-F5344CB8AC3E}">
        <p14:creationId xmlns:p14="http://schemas.microsoft.com/office/powerpoint/2010/main" val="5589968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124200" y="6858000"/>
            <a:ext cx="10464150" cy="1203506"/>
          </a:xfrm>
          <a:prstGeom prst="rect">
            <a:avLst/>
          </a:prstGeom>
        </p:spPr>
        <p:txBody>
          <a:bodyPr wrap="square" lIns="0" tIns="0" rIns="0" bIns="0" rtlCol="0">
            <a:noAutofit/>
          </a:bodyPr>
          <a:lstStyle/>
          <a:p>
            <a:pPr marL="12700" marR="7841" algn="just">
              <a:lnSpc>
                <a:spcPts val="1760"/>
              </a:lnSpc>
              <a:spcBef>
                <a:spcPts val="88"/>
              </a:spcBef>
            </a:pPr>
            <a:endParaRPr sz="1600" dirty="0">
              <a:latin typeface="Times New Roman"/>
              <a:cs typeface="Times New Roman"/>
            </a:endParaRPr>
          </a:p>
        </p:txBody>
      </p:sp>
      <p:sp>
        <p:nvSpPr>
          <p:cNvPr id="2" name="object 2"/>
          <p:cNvSpPr txBox="1"/>
          <p:nvPr/>
        </p:nvSpPr>
        <p:spPr>
          <a:xfrm>
            <a:off x="11002772" y="6393841"/>
            <a:ext cx="93781" cy="203708"/>
          </a:xfrm>
          <a:prstGeom prst="rect">
            <a:avLst/>
          </a:prstGeom>
        </p:spPr>
        <p:txBody>
          <a:bodyPr wrap="square" lIns="0" tIns="0" rIns="0" bIns="0" rtlCol="0">
            <a:noAutofit/>
          </a:bodyPr>
          <a:lstStyle/>
          <a:p>
            <a:pPr marL="12700">
              <a:lnSpc>
                <a:spcPts val="1560"/>
              </a:lnSpc>
              <a:spcBef>
                <a:spcPts val="78"/>
              </a:spcBef>
            </a:pPr>
            <a:r>
              <a:rPr sz="1400" spc="0" dirty="0">
                <a:solidFill>
                  <a:srgbClr val="ACB8C9"/>
                </a:solidFill>
                <a:latin typeface="Times New Roman"/>
                <a:cs typeface="Times New Roman"/>
              </a:rPr>
              <a:t>.</a:t>
            </a:r>
            <a:endParaRPr sz="1400">
              <a:latin typeface="Times New Roman"/>
              <a:cs typeface="Times New Roman"/>
            </a:endParaRPr>
          </a:p>
        </p:txBody>
      </p:sp>
      <p:sp>
        <p:nvSpPr>
          <p:cNvPr id="18" name="TextBox 49">
            <a:extLst>
              <a:ext uri="{FF2B5EF4-FFF2-40B4-BE49-F238E27FC236}">
                <a16:creationId xmlns:a16="http://schemas.microsoft.com/office/drawing/2014/main" xmlns="" id="{97B06F60-F366-4405-B2F3-CD4F07650629}"/>
              </a:ext>
            </a:extLst>
          </p:cNvPr>
          <p:cNvSpPr txBox="1"/>
          <p:nvPr/>
        </p:nvSpPr>
        <p:spPr>
          <a:xfrm>
            <a:off x="0" y="68832"/>
            <a:ext cx="5671040" cy="1277265"/>
          </a:xfrm>
          <a:prstGeom prst="rect">
            <a:avLst/>
          </a:prstGeom>
          <a:noFill/>
        </p:spPr>
        <p:txBody>
          <a:bodyPr wrap="square" lIns="45711" tIns="22856" rIns="45711" bIns="22856" rtlCol="0">
            <a:spAutoFit/>
          </a:bodyPr>
          <a:lstStyle/>
          <a:p>
            <a:pPr algn="ctr"/>
            <a:r>
              <a:rPr lang="es-CL" sz="4000" b="1" dirty="0" smtClean="0">
                <a:solidFill>
                  <a:schemeClr val="tx2"/>
                </a:solidFill>
                <a:latin typeface="+mj-lt"/>
                <a:cs typeface="Lato Regular"/>
              </a:rPr>
              <a:t>Técnicas de Coaching </a:t>
            </a:r>
          </a:p>
          <a:p>
            <a:pPr algn="ctr"/>
            <a:r>
              <a:rPr lang="es-CL" sz="4000" b="1" dirty="0" smtClean="0">
                <a:solidFill>
                  <a:schemeClr val="accent2"/>
                </a:solidFill>
                <a:latin typeface="+mj-lt"/>
                <a:cs typeface="Lato Regular"/>
              </a:rPr>
              <a:t>PERSONALES</a:t>
            </a:r>
            <a:endParaRPr lang="es-CL" sz="4000" b="1" dirty="0">
              <a:solidFill>
                <a:schemeClr val="accent2"/>
              </a:solidFill>
              <a:latin typeface="+mj-lt"/>
              <a:cs typeface="Lato Regular"/>
            </a:endParaRPr>
          </a:p>
        </p:txBody>
      </p:sp>
      <p:sp>
        <p:nvSpPr>
          <p:cNvPr id="8" name="Rectángulo 7"/>
          <p:cNvSpPr/>
          <p:nvPr/>
        </p:nvSpPr>
        <p:spPr>
          <a:xfrm>
            <a:off x="0" y="1421882"/>
            <a:ext cx="5671040" cy="369332"/>
          </a:xfrm>
          <a:prstGeom prst="rect">
            <a:avLst/>
          </a:prstGeom>
          <a:solidFill>
            <a:schemeClr val="accent1"/>
          </a:solidFill>
        </p:spPr>
        <p:txBody>
          <a:bodyPr wrap="square">
            <a:spAutoFit/>
          </a:bodyPr>
          <a:lstStyle/>
          <a:p>
            <a:pPr algn="ctr"/>
            <a:r>
              <a:rPr lang="es-CL" b="1" dirty="0" smtClean="0">
                <a:solidFill>
                  <a:schemeClr val="bg1"/>
                </a:solidFill>
                <a:latin typeface="Calibri" panose="020F0502020204030204"/>
              </a:rPr>
              <a:t>OBSERVACIÓN </a:t>
            </a:r>
            <a:endParaRPr lang="es-CL" b="1" dirty="0">
              <a:solidFill>
                <a:schemeClr val="bg1"/>
              </a:solidFill>
              <a:latin typeface="Calibri" panose="020F0502020204030204"/>
            </a:endParaRPr>
          </a:p>
        </p:txBody>
      </p:sp>
      <p:sp>
        <p:nvSpPr>
          <p:cNvPr id="11" name="CuadroTexto 10"/>
          <p:cNvSpPr txBox="1"/>
          <p:nvPr/>
        </p:nvSpPr>
        <p:spPr>
          <a:xfrm>
            <a:off x="5936974" y="1205875"/>
            <a:ext cx="6255025" cy="5309146"/>
          </a:xfrm>
          <a:prstGeom prst="rect">
            <a:avLst/>
          </a:prstGeom>
          <a:ln w="28575">
            <a:solidFill>
              <a:schemeClr val="accent1"/>
            </a:solidFill>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50000"/>
              </a:lnSpc>
            </a:pPr>
            <a:r>
              <a:rPr lang="es-CL" b="1" dirty="0">
                <a:solidFill>
                  <a:schemeClr val="accent1"/>
                </a:solidFill>
                <a:latin typeface="Calibri" panose="020F0502020204030204"/>
              </a:rPr>
              <a:t>OBSERVACIÓN </a:t>
            </a:r>
            <a:endParaRPr lang="es-CL" b="1" dirty="0" smtClean="0">
              <a:solidFill>
                <a:schemeClr val="accent1"/>
              </a:solidFill>
              <a:latin typeface="Calibri" panose="020F0502020204030204"/>
            </a:endParaRPr>
          </a:p>
          <a:p>
            <a:pPr algn="just">
              <a:lnSpc>
                <a:spcPct val="150000"/>
              </a:lnSpc>
            </a:pPr>
            <a:r>
              <a:rPr lang="es-CL" sz="1600" dirty="0" smtClean="0">
                <a:solidFill>
                  <a:schemeClr val="accent1"/>
                </a:solidFill>
                <a:latin typeface="Calibri" panose="020F0502020204030204"/>
              </a:rPr>
              <a:t>Esta </a:t>
            </a:r>
            <a:r>
              <a:rPr lang="es-CL" sz="1600" dirty="0">
                <a:solidFill>
                  <a:schemeClr val="accent1"/>
                </a:solidFill>
                <a:latin typeface="Calibri" panose="020F0502020204030204"/>
              </a:rPr>
              <a:t>técnica es muy utilizado en la dinámica empresarial actual, está basado en la observación que el coach hace de las personas, ejecutivos o equipos de trabajo, esto lo hace acompañándolo en sus actividades </a:t>
            </a:r>
            <a:r>
              <a:rPr lang="es-CL" sz="1600" dirty="0" smtClean="0">
                <a:solidFill>
                  <a:schemeClr val="accent1"/>
                </a:solidFill>
                <a:latin typeface="Calibri" panose="020F0502020204030204"/>
              </a:rPr>
              <a:t> </a:t>
            </a:r>
            <a:r>
              <a:rPr lang="es-CL" sz="1600" dirty="0">
                <a:solidFill>
                  <a:schemeClr val="accent1"/>
                </a:solidFill>
                <a:latin typeface="Calibri" panose="020F0502020204030204"/>
              </a:rPr>
              <a:t>laborales de la vida diaria dentro de una organización, reuniones y eventos sociales para observar aspectos como la corporalidad, comunicación, liderazgo entre otros y verificar su desenvolvimiento en las distintas facetas y posteriormente dar un </a:t>
            </a:r>
            <a:r>
              <a:rPr lang="es-CL" sz="1600" dirty="0" err="1">
                <a:solidFill>
                  <a:schemeClr val="accent1"/>
                </a:solidFill>
                <a:latin typeface="Calibri" panose="020F0502020204030204"/>
              </a:rPr>
              <a:t>feedback</a:t>
            </a:r>
            <a:r>
              <a:rPr lang="es-CL" sz="1600" dirty="0">
                <a:solidFill>
                  <a:schemeClr val="accent1"/>
                </a:solidFill>
                <a:latin typeface="Calibri" panose="020F0502020204030204"/>
              </a:rPr>
              <a:t> detallado de los gaps detectados para luego trabajarlos en sesiones de Coaching. </a:t>
            </a:r>
            <a:endParaRPr lang="es-CL" sz="1600" dirty="0" smtClean="0">
              <a:solidFill>
                <a:schemeClr val="accent1"/>
              </a:solidFill>
              <a:latin typeface="Calibri" panose="020F0502020204030204"/>
            </a:endParaRPr>
          </a:p>
          <a:p>
            <a:pPr algn="just">
              <a:lnSpc>
                <a:spcPct val="150000"/>
              </a:lnSpc>
            </a:pPr>
            <a:r>
              <a:rPr lang="es-CL" sz="1600" dirty="0" smtClean="0">
                <a:solidFill>
                  <a:schemeClr val="accent1"/>
                </a:solidFill>
                <a:latin typeface="Calibri" panose="020F0502020204030204"/>
              </a:rPr>
              <a:t>La </a:t>
            </a:r>
            <a:r>
              <a:rPr lang="es-CL" sz="1600" dirty="0">
                <a:solidFill>
                  <a:schemeClr val="accent1"/>
                </a:solidFill>
                <a:latin typeface="Calibri" panose="020F0502020204030204"/>
              </a:rPr>
              <a:t>Observación así como la escucha activa son las dos principales competencias que todo Coach debe desarrollar, dentro de la observación debemos desarrollar a su vez la Atención, percepción y memoria visual, para poder leer los meta mensajes del lenguaje no verbal de nuestro </a:t>
            </a:r>
            <a:r>
              <a:rPr lang="es-CL" sz="1600" dirty="0" err="1">
                <a:solidFill>
                  <a:schemeClr val="accent1"/>
                </a:solidFill>
                <a:latin typeface="Calibri" panose="020F0502020204030204"/>
              </a:rPr>
              <a:t>coachee</a:t>
            </a:r>
            <a:r>
              <a:rPr lang="es-CL" sz="1600" dirty="0">
                <a:solidFill>
                  <a:schemeClr val="accent1"/>
                </a:solidFill>
                <a:latin typeface="Calibri" panose="020F0502020204030204"/>
              </a:rPr>
              <a:t>.</a:t>
            </a: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548" y="2134193"/>
            <a:ext cx="4876583" cy="3279085"/>
          </a:xfrm>
          <a:prstGeom prst="rect">
            <a:avLst/>
          </a:prstGeom>
          <a:solidFill>
            <a:srgbClr val="FFFFFF">
              <a:shade val="85000"/>
            </a:srgbClr>
          </a:solidFill>
          <a:ln w="88900" cap="sq">
            <a:solidFill>
              <a:schemeClr val="accent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964506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124200" y="6858000"/>
            <a:ext cx="10464150" cy="1203506"/>
          </a:xfrm>
          <a:prstGeom prst="rect">
            <a:avLst/>
          </a:prstGeom>
        </p:spPr>
        <p:txBody>
          <a:bodyPr wrap="square" lIns="0" tIns="0" rIns="0" bIns="0" rtlCol="0">
            <a:noAutofit/>
          </a:bodyPr>
          <a:lstStyle/>
          <a:p>
            <a:pPr marL="12700" marR="7841" algn="just">
              <a:lnSpc>
                <a:spcPts val="1760"/>
              </a:lnSpc>
              <a:spcBef>
                <a:spcPts val="88"/>
              </a:spcBef>
            </a:pPr>
            <a:endParaRPr sz="1600" dirty="0">
              <a:latin typeface="Times New Roman"/>
              <a:cs typeface="Times New Roman"/>
            </a:endParaRPr>
          </a:p>
        </p:txBody>
      </p:sp>
      <p:sp>
        <p:nvSpPr>
          <p:cNvPr id="2" name="object 2"/>
          <p:cNvSpPr txBox="1"/>
          <p:nvPr/>
        </p:nvSpPr>
        <p:spPr>
          <a:xfrm>
            <a:off x="11002772" y="6393841"/>
            <a:ext cx="93781" cy="203708"/>
          </a:xfrm>
          <a:prstGeom prst="rect">
            <a:avLst/>
          </a:prstGeom>
        </p:spPr>
        <p:txBody>
          <a:bodyPr wrap="square" lIns="0" tIns="0" rIns="0" bIns="0" rtlCol="0">
            <a:noAutofit/>
          </a:bodyPr>
          <a:lstStyle/>
          <a:p>
            <a:pPr marL="12700">
              <a:lnSpc>
                <a:spcPts val="1560"/>
              </a:lnSpc>
              <a:spcBef>
                <a:spcPts val="78"/>
              </a:spcBef>
            </a:pPr>
            <a:r>
              <a:rPr sz="1400" spc="0" dirty="0">
                <a:solidFill>
                  <a:srgbClr val="ACB8C9"/>
                </a:solidFill>
                <a:latin typeface="Times New Roman"/>
                <a:cs typeface="Times New Roman"/>
              </a:rPr>
              <a:t>.</a:t>
            </a:r>
            <a:endParaRPr sz="1400">
              <a:latin typeface="Times New Roman"/>
              <a:cs typeface="Times New Roman"/>
            </a:endParaRPr>
          </a:p>
        </p:txBody>
      </p:sp>
      <p:sp>
        <p:nvSpPr>
          <p:cNvPr id="7" name="TextBox 49">
            <a:extLst>
              <a:ext uri="{FF2B5EF4-FFF2-40B4-BE49-F238E27FC236}">
                <a16:creationId xmlns:a16="http://schemas.microsoft.com/office/drawing/2014/main" xmlns="" id="{97B06F60-F366-4405-B2F3-CD4F07650629}"/>
              </a:ext>
            </a:extLst>
          </p:cNvPr>
          <p:cNvSpPr txBox="1"/>
          <p:nvPr/>
        </p:nvSpPr>
        <p:spPr>
          <a:xfrm>
            <a:off x="6520960" y="35157"/>
            <a:ext cx="5671040" cy="1277265"/>
          </a:xfrm>
          <a:prstGeom prst="rect">
            <a:avLst/>
          </a:prstGeom>
          <a:noFill/>
        </p:spPr>
        <p:txBody>
          <a:bodyPr wrap="square" lIns="45711" tIns="22856" rIns="45711" bIns="22856" rtlCol="0">
            <a:spAutoFit/>
          </a:bodyPr>
          <a:lstStyle/>
          <a:p>
            <a:pPr algn="ctr"/>
            <a:r>
              <a:rPr lang="es-CL" sz="4000" b="1" dirty="0" smtClean="0">
                <a:solidFill>
                  <a:schemeClr val="tx2"/>
                </a:solidFill>
                <a:latin typeface="+mj-lt"/>
                <a:cs typeface="Lato Regular"/>
              </a:rPr>
              <a:t>Técnicas de Coaching </a:t>
            </a:r>
          </a:p>
          <a:p>
            <a:pPr algn="ctr"/>
            <a:r>
              <a:rPr lang="es-CL" sz="4000" b="1" dirty="0" smtClean="0">
                <a:solidFill>
                  <a:schemeClr val="accent2"/>
                </a:solidFill>
                <a:latin typeface="+mj-lt"/>
                <a:cs typeface="Lato Regular"/>
              </a:rPr>
              <a:t>PERSONALES</a:t>
            </a:r>
            <a:endParaRPr lang="es-CL" sz="4000" b="1" dirty="0">
              <a:solidFill>
                <a:schemeClr val="accent2"/>
              </a:solidFill>
              <a:latin typeface="+mj-lt"/>
              <a:cs typeface="Lato Regular"/>
            </a:endParaRPr>
          </a:p>
        </p:txBody>
      </p:sp>
      <p:sp>
        <p:nvSpPr>
          <p:cNvPr id="9" name="Rectángulo 8"/>
          <p:cNvSpPr/>
          <p:nvPr/>
        </p:nvSpPr>
        <p:spPr>
          <a:xfrm>
            <a:off x="6520960" y="1278290"/>
            <a:ext cx="5671040" cy="369332"/>
          </a:xfrm>
          <a:prstGeom prst="rect">
            <a:avLst/>
          </a:prstGeom>
          <a:solidFill>
            <a:schemeClr val="accent1"/>
          </a:solidFill>
        </p:spPr>
        <p:txBody>
          <a:bodyPr wrap="square">
            <a:spAutoFit/>
          </a:bodyPr>
          <a:lstStyle/>
          <a:p>
            <a:pPr algn="ctr"/>
            <a:r>
              <a:rPr lang="es-CL" b="1" dirty="0" smtClean="0">
                <a:solidFill>
                  <a:schemeClr val="bg1"/>
                </a:solidFill>
                <a:latin typeface="Calibri" panose="020F0502020204030204"/>
              </a:rPr>
              <a:t>ESCUCHA ACTIVA</a:t>
            </a:r>
            <a:endParaRPr lang="es-CL" b="1" dirty="0">
              <a:solidFill>
                <a:schemeClr val="bg1"/>
              </a:solidFill>
              <a:latin typeface="Calibri" panose="020F0502020204030204"/>
            </a:endParaRPr>
          </a:p>
        </p:txBody>
      </p:sp>
      <p:sp>
        <p:nvSpPr>
          <p:cNvPr id="11" name="CuadroTexto 10"/>
          <p:cNvSpPr txBox="1"/>
          <p:nvPr/>
        </p:nvSpPr>
        <p:spPr>
          <a:xfrm>
            <a:off x="1" y="827444"/>
            <a:ext cx="6241774" cy="5678478"/>
          </a:xfrm>
          <a:prstGeom prst="rect">
            <a:avLst/>
          </a:prstGeom>
          <a:ln w="28575">
            <a:solidFill>
              <a:schemeClr val="accent1"/>
            </a:solidFill>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50000"/>
              </a:lnSpc>
            </a:pPr>
            <a:r>
              <a:rPr lang="es-CL" b="1" dirty="0">
                <a:solidFill>
                  <a:schemeClr val="accent1"/>
                </a:solidFill>
                <a:latin typeface="Calibri" panose="020F0502020204030204"/>
              </a:rPr>
              <a:t>ESCUCHA ACTIVA </a:t>
            </a:r>
            <a:endParaRPr lang="es-CL" b="1" dirty="0" smtClean="0">
              <a:solidFill>
                <a:schemeClr val="accent1"/>
              </a:solidFill>
              <a:latin typeface="Calibri" panose="020F0502020204030204"/>
            </a:endParaRPr>
          </a:p>
          <a:p>
            <a:pPr algn="just">
              <a:lnSpc>
                <a:spcPct val="150000"/>
              </a:lnSpc>
            </a:pPr>
            <a:r>
              <a:rPr lang="es-CL" sz="1600" dirty="0" smtClean="0">
                <a:solidFill>
                  <a:schemeClr val="accent1"/>
                </a:solidFill>
                <a:latin typeface="Calibri" panose="020F0502020204030204"/>
              </a:rPr>
              <a:t>La </a:t>
            </a:r>
            <a:r>
              <a:rPr lang="es-CL" sz="1600" dirty="0">
                <a:solidFill>
                  <a:schemeClr val="accent1"/>
                </a:solidFill>
                <a:latin typeface="Calibri" panose="020F0502020204030204"/>
              </a:rPr>
              <a:t>escucha activa es la capacidad de escuchar con atención, poner foco en las ideas del comunicado y entender lo que nuestro interlocutor nos quiere transmitir: y va más allá del sentido del oído. La escucha activa presta atención a las palabras, al lenguaje no verbal, sentimientos que emanan, tono, velocidad al hablar e incluso los silencios que se producen durante la conversación. </a:t>
            </a:r>
            <a:endParaRPr lang="es-CL" sz="1600" dirty="0" smtClean="0">
              <a:solidFill>
                <a:schemeClr val="accent1"/>
              </a:solidFill>
              <a:latin typeface="Calibri" panose="020F0502020204030204"/>
            </a:endParaRPr>
          </a:p>
          <a:p>
            <a:pPr algn="just">
              <a:lnSpc>
                <a:spcPct val="150000"/>
              </a:lnSpc>
            </a:pPr>
            <a:r>
              <a:rPr lang="es-CL" sz="1600" dirty="0" smtClean="0">
                <a:solidFill>
                  <a:schemeClr val="accent1"/>
                </a:solidFill>
                <a:latin typeface="Calibri" panose="020F0502020204030204"/>
              </a:rPr>
              <a:t>Todo </a:t>
            </a:r>
            <a:r>
              <a:rPr lang="es-CL" sz="1600" dirty="0">
                <a:solidFill>
                  <a:schemeClr val="accent1"/>
                </a:solidFill>
                <a:latin typeface="Calibri" panose="020F0502020204030204"/>
              </a:rPr>
              <a:t>ello nos dará mucha información de lo que nos quiere transmitir la otra persona. Sin embargo, estamos acostumbrados a concentrarnos en lo que nos están diciendo y estar más centrados en la respuesta que vamos a dar, por lo que no escuchamos y no entendemos la comunicación desde el punto de vista del que habla. Para mantener una buena conversación debemos ser empáticos, de esta manera nos ponemos en el lugar del otro, para saber lo que está pensando o sintiendo.</a:t>
            </a:r>
          </a:p>
        </p:txBody>
      </p:sp>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64894" y="1908073"/>
            <a:ext cx="4683767" cy="3672216"/>
          </a:xfrm>
          <a:prstGeom prst="rect">
            <a:avLst/>
          </a:prstGeom>
          <a:solidFill>
            <a:srgbClr val="FFFFFF">
              <a:shade val="85000"/>
            </a:srgbClr>
          </a:solidFill>
          <a:ln w="88900" cap="sq">
            <a:solidFill>
              <a:schemeClr val="accent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6350698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124200" y="6858000"/>
            <a:ext cx="10464150" cy="1203506"/>
          </a:xfrm>
          <a:prstGeom prst="rect">
            <a:avLst/>
          </a:prstGeom>
        </p:spPr>
        <p:txBody>
          <a:bodyPr wrap="square" lIns="0" tIns="0" rIns="0" bIns="0" rtlCol="0">
            <a:noAutofit/>
          </a:bodyPr>
          <a:lstStyle/>
          <a:p>
            <a:pPr marL="12700" marR="7841" algn="just">
              <a:lnSpc>
                <a:spcPts val="1760"/>
              </a:lnSpc>
              <a:spcBef>
                <a:spcPts val="88"/>
              </a:spcBef>
            </a:pPr>
            <a:endParaRPr sz="1600" dirty="0">
              <a:latin typeface="Times New Roman"/>
              <a:cs typeface="Times New Roman"/>
            </a:endParaRPr>
          </a:p>
        </p:txBody>
      </p:sp>
      <p:sp>
        <p:nvSpPr>
          <p:cNvPr id="2" name="object 2"/>
          <p:cNvSpPr txBox="1"/>
          <p:nvPr/>
        </p:nvSpPr>
        <p:spPr>
          <a:xfrm>
            <a:off x="11002772" y="6393841"/>
            <a:ext cx="93781" cy="203708"/>
          </a:xfrm>
          <a:prstGeom prst="rect">
            <a:avLst/>
          </a:prstGeom>
        </p:spPr>
        <p:txBody>
          <a:bodyPr wrap="square" lIns="0" tIns="0" rIns="0" bIns="0" rtlCol="0">
            <a:noAutofit/>
          </a:bodyPr>
          <a:lstStyle/>
          <a:p>
            <a:pPr marL="12700">
              <a:lnSpc>
                <a:spcPts val="1560"/>
              </a:lnSpc>
              <a:spcBef>
                <a:spcPts val="78"/>
              </a:spcBef>
            </a:pPr>
            <a:r>
              <a:rPr sz="1400" spc="0" dirty="0">
                <a:solidFill>
                  <a:srgbClr val="ACB8C9"/>
                </a:solidFill>
                <a:latin typeface="Times New Roman"/>
                <a:cs typeface="Times New Roman"/>
              </a:rPr>
              <a:t>.</a:t>
            </a:r>
            <a:endParaRPr sz="1400">
              <a:latin typeface="Times New Roman"/>
              <a:cs typeface="Times New Roman"/>
            </a:endParaRPr>
          </a:p>
        </p:txBody>
      </p:sp>
      <p:sp>
        <p:nvSpPr>
          <p:cNvPr id="18" name="TextBox 49">
            <a:extLst>
              <a:ext uri="{FF2B5EF4-FFF2-40B4-BE49-F238E27FC236}">
                <a16:creationId xmlns:a16="http://schemas.microsoft.com/office/drawing/2014/main" xmlns="" id="{97B06F60-F366-4405-B2F3-CD4F07650629}"/>
              </a:ext>
            </a:extLst>
          </p:cNvPr>
          <p:cNvSpPr txBox="1"/>
          <p:nvPr/>
        </p:nvSpPr>
        <p:spPr>
          <a:xfrm>
            <a:off x="0" y="68832"/>
            <a:ext cx="5671040" cy="1277265"/>
          </a:xfrm>
          <a:prstGeom prst="rect">
            <a:avLst/>
          </a:prstGeom>
          <a:noFill/>
        </p:spPr>
        <p:txBody>
          <a:bodyPr wrap="square" lIns="45711" tIns="22856" rIns="45711" bIns="22856" rtlCol="0">
            <a:spAutoFit/>
          </a:bodyPr>
          <a:lstStyle/>
          <a:p>
            <a:pPr algn="ctr"/>
            <a:r>
              <a:rPr lang="es-CL" sz="4000" b="1" dirty="0" smtClean="0">
                <a:solidFill>
                  <a:schemeClr val="tx2"/>
                </a:solidFill>
                <a:latin typeface="+mj-lt"/>
                <a:cs typeface="Lato Regular"/>
              </a:rPr>
              <a:t>Técnicas de Coaching </a:t>
            </a:r>
          </a:p>
          <a:p>
            <a:pPr algn="ctr"/>
            <a:r>
              <a:rPr lang="es-CL" sz="4000" b="1" dirty="0" smtClean="0">
                <a:solidFill>
                  <a:schemeClr val="accent2"/>
                </a:solidFill>
                <a:latin typeface="+mj-lt"/>
                <a:cs typeface="Lato Regular"/>
              </a:rPr>
              <a:t>PERSONALES</a:t>
            </a:r>
            <a:endParaRPr lang="es-CL" sz="4000" b="1" dirty="0">
              <a:solidFill>
                <a:schemeClr val="accent2"/>
              </a:solidFill>
              <a:latin typeface="+mj-lt"/>
              <a:cs typeface="Lato Regular"/>
            </a:endParaRPr>
          </a:p>
        </p:txBody>
      </p:sp>
      <p:sp>
        <p:nvSpPr>
          <p:cNvPr id="8" name="Rectángulo 7"/>
          <p:cNvSpPr/>
          <p:nvPr/>
        </p:nvSpPr>
        <p:spPr>
          <a:xfrm>
            <a:off x="0" y="1421882"/>
            <a:ext cx="5671040" cy="369332"/>
          </a:xfrm>
          <a:prstGeom prst="rect">
            <a:avLst/>
          </a:prstGeom>
          <a:solidFill>
            <a:schemeClr val="accent1"/>
          </a:solidFill>
        </p:spPr>
        <p:txBody>
          <a:bodyPr wrap="square">
            <a:spAutoFit/>
          </a:bodyPr>
          <a:lstStyle/>
          <a:p>
            <a:pPr algn="ctr"/>
            <a:r>
              <a:rPr lang="es-CL" b="1" dirty="0" smtClean="0">
                <a:solidFill>
                  <a:schemeClr val="bg1"/>
                </a:solidFill>
                <a:latin typeface="Calibri" panose="020F0502020204030204"/>
              </a:rPr>
              <a:t>RAPPORT</a:t>
            </a:r>
            <a:endParaRPr lang="es-CL" b="1" dirty="0">
              <a:solidFill>
                <a:schemeClr val="bg1"/>
              </a:solidFill>
              <a:latin typeface="Calibri" panose="020F0502020204030204"/>
            </a:endParaRPr>
          </a:p>
        </p:txBody>
      </p:sp>
      <p:sp>
        <p:nvSpPr>
          <p:cNvPr id="9" name="CuadroTexto 8"/>
          <p:cNvSpPr txBox="1"/>
          <p:nvPr/>
        </p:nvSpPr>
        <p:spPr>
          <a:xfrm>
            <a:off x="6109252" y="486101"/>
            <a:ext cx="6082748" cy="6009594"/>
          </a:xfrm>
          <a:prstGeom prst="rect">
            <a:avLst/>
          </a:prstGeom>
          <a:ln w="28575">
            <a:solidFill>
              <a:schemeClr val="accent1"/>
            </a:solidFill>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50000"/>
              </a:lnSpc>
            </a:pPr>
            <a:r>
              <a:rPr lang="es-CL" b="1" dirty="0">
                <a:solidFill>
                  <a:schemeClr val="accent1"/>
                </a:solidFill>
                <a:latin typeface="Calibri" panose="020F0502020204030204"/>
              </a:rPr>
              <a:t>RAPPORT </a:t>
            </a:r>
            <a:endParaRPr lang="es-CL" b="1" dirty="0" smtClean="0">
              <a:solidFill>
                <a:schemeClr val="accent1"/>
              </a:solidFill>
              <a:latin typeface="Calibri" panose="020F0502020204030204"/>
            </a:endParaRPr>
          </a:p>
          <a:p>
            <a:pPr algn="just">
              <a:lnSpc>
                <a:spcPct val="150000"/>
              </a:lnSpc>
            </a:pPr>
            <a:r>
              <a:rPr lang="es-CL" sz="1600" dirty="0" smtClean="0">
                <a:solidFill>
                  <a:schemeClr val="accent1"/>
                </a:solidFill>
                <a:latin typeface="Calibri" panose="020F0502020204030204"/>
              </a:rPr>
              <a:t>El </a:t>
            </a:r>
            <a:r>
              <a:rPr lang="es-CL" sz="1600" dirty="0" err="1">
                <a:solidFill>
                  <a:schemeClr val="accent1"/>
                </a:solidFill>
                <a:latin typeface="Calibri" panose="020F0502020204030204"/>
              </a:rPr>
              <a:t>Rapport</a:t>
            </a:r>
            <a:r>
              <a:rPr lang="es-CL" sz="1600" dirty="0">
                <a:solidFill>
                  <a:schemeClr val="accent1"/>
                </a:solidFill>
                <a:latin typeface="Calibri" panose="020F0502020204030204"/>
              </a:rPr>
              <a:t> es la comprensión, la afinidad y la analogía que se establece entre dos personas. Se dice que el </a:t>
            </a:r>
            <a:r>
              <a:rPr lang="es-CL" sz="1600" dirty="0" err="1">
                <a:solidFill>
                  <a:schemeClr val="accent1"/>
                </a:solidFill>
                <a:latin typeface="Calibri" panose="020F0502020204030204"/>
              </a:rPr>
              <a:t>rapport</a:t>
            </a:r>
            <a:r>
              <a:rPr lang="es-CL" sz="1600" dirty="0">
                <a:solidFill>
                  <a:schemeClr val="accent1"/>
                </a:solidFill>
                <a:latin typeface="Calibri" panose="020F0502020204030204"/>
              </a:rPr>
              <a:t> es la compenetración, la sinergia, tener conciencia de los </a:t>
            </a:r>
            <a:r>
              <a:rPr lang="es-CL" sz="1600" dirty="0" smtClean="0">
                <a:solidFill>
                  <a:schemeClr val="accent1"/>
                </a:solidFill>
                <a:latin typeface="Calibri" panose="020F0502020204030204"/>
              </a:rPr>
              <a:t>sentimientos </a:t>
            </a:r>
            <a:r>
              <a:rPr lang="es-CL" sz="1600" dirty="0">
                <a:solidFill>
                  <a:schemeClr val="accent1"/>
                </a:solidFill>
                <a:latin typeface="Calibri" panose="020F0502020204030204"/>
              </a:rPr>
              <a:t>y pensamientos del otro. En Coaching, el </a:t>
            </a:r>
            <a:r>
              <a:rPr lang="es-CL" sz="1600" dirty="0" err="1">
                <a:solidFill>
                  <a:schemeClr val="accent1"/>
                </a:solidFill>
                <a:latin typeface="Calibri" panose="020F0502020204030204"/>
              </a:rPr>
              <a:t>rapport</a:t>
            </a:r>
            <a:r>
              <a:rPr lang="es-CL" sz="1600" dirty="0">
                <a:solidFill>
                  <a:schemeClr val="accent1"/>
                </a:solidFill>
                <a:latin typeface="Calibri" panose="020F0502020204030204"/>
              </a:rPr>
              <a:t> es necesario para conseguir una comunicación efectiva, </a:t>
            </a:r>
            <a:r>
              <a:rPr lang="es-CL" sz="1600" dirty="0" smtClean="0">
                <a:solidFill>
                  <a:schemeClr val="accent1"/>
                </a:solidFill>
                <a:latin typeface="Calibri" panose="020F0502020204030204"/>
              </a:rPr>
              <a:t>además </a:t>
            </a:r>
            <a:r>
              <a:rPr lang="es-CL" sz="1600" dirty="0">
                <a:solidFill>
                  <a:schemeClr val="accent1"/>
                </a:solidFill>
                <a:latin typeface="Calibri" panose="020F0502020204030204"/>
              </a:rPr>
              <a:t>va a influir positivamente en el </a:t>
            </a:r>
            <a:r>
              <a:rPr lang="es-CL" sz="1600" dirty="0" err="1">
                <a:solidFill>
                  <a:schemeClr val="accent1"/>
                </a:solidFill>
                <a:latin typeface="Calibri" panose="020F0502020204030204"/>
              </a:rPr>
              <a:t>coachee</a:t>
            </a:r>
            <a:r>
              <a:rPr lang="es-CL" sz="1600" dirty="0">
                <a:solidFill>
                  <a:schemeClr val="accent1"/>
                </a:solidFill>
                <a:latin typeface="Calibri" panose="020F0502020204030204"/>
              </a:rPr>
              <a:t> y en su propio cambio. </a:t>
            </a:r>
            <a:endParaRPr lang="es-CL" sz="1600" dirty="0" smtClean="0">
              <a:solidFill>
                <a:schemeClr val="accent1"/>
              </a:solidFill>
              <a:latin typeface="Calibri" panose="020F0502020204030204"/>
            </a:endParaRPr>
          </a:p>
          <a:p>
            <a:pPr algn="just">
              <a:lnSpc>
                <a:spcPct val="150000"/>
              </a:lnSpc>
            </a:pPr>
            <a:r>
              <a:rPr lang="es-CL" sz="1600" dirty="0" smtClean="0">
                <a:solidFill>
                  <a:schemeClr val="accent1"/>
                </a:solidFill>
                <a:latin typeface="Calibri" panose="020F0502020204030204"/>
              </a:rPr>
              <a:t>La </a:t>
            </a:r>
            <a:r>
              <a:rPr lang="es-CL" sz="1600" dirty="0">
                <a:solidFill>
                  <a:schemeClr val="accent1"/>
                </a:solidFill>
                <a:latin typeface="Calibri" panose="020F0502020204030204"/>
              </a:rPr>
              <a:t>palabra se deriva del verbo francés </a:t>
            </a:r>
            <a:r>
              <a:rPr lang="es-CL" sz="1600" dirty="0" err="1">
                <a:solidFill>
                  <a:schemeClr val="accent1"/>
                </a:solidFill>
                <a:latin typeface="Calibri" panose="020F0502020204030204"/>
              </a:rPr>
              <a:t>rapporter</a:t>
            </a:r>
            <a:r>
              <a:rPr lang="es-CL" sz="1600" dirty="0">
                <a:solidFill>
                  <a:schemeClr val="accent1"/>
                </a:solidFill>
                <a:latin typeface="Calibri" panose="020F0502020204030204"/>
              </a:rPr>
              <a:t> que literalmente significa llevar algo a cambio; y en el sentido de cómo las personas se relacionan entre sí significa que lo que una persona envía la otra lo devuelve. Por ejemplo, pueden darse cuenta de que comparten los mismos valores, creencias, conocimientos y conductas en torno al deporte, la política o cualquier temática. </a:t>
            </a:r>
            <a:endParaRPr lang="es-CL" sz="1600" dirty="0" smtClean="0">
              <a:solidFill>
                <a:schemeClr val="accent1"/>
              </a:solidFill>
              <a:latin typeface="Calibri" panose="020F0502020204030204"/>
            </a:endParaRPr>
          </a:p>
          <a:p>
            <a:pPr algn="just">
              <a:lnSpc>
                <a:spcPct val="150000"/>
              </a:lnSpc>
            </a:pPr>
            <a:r>
              <a:rPr lang="es-CL" sz="1600" dirty="0" smtClean="0">
                <a:solidFill>
                  <a:schemeClr val="accent1"/>
                </a:solidFill>
                <a:latin typeface="Calibri" panose="020F0502020204030204"/>
              </a:rPr>
              <a:t>El </a:t>
            </a:r>
            <a:r>
              <a:rPr lang="es-CL" sz="1600" dirty="0" err="1">
                <a:solidFill>
                  <a:schemeClr val="accent1"/>
                </a:solidFill>
                <a:latin typeface="Calibri" panose="020F0502020204030204"/>
              </a:rPr>
              <a:t>rapport</a:t>
            </a:r>
            <a:r>
              <a:rPr lang="es-CL" sz="1600" dirty="0">
                <a:solidFill>
                  <a:schemeClr val="accent1"/>
                </a:solidFill>
                <a:latin typeface="Calibri" panose="020F0502020204030204"/>
              </a:rPr>
              <a:t> se establece comúnmente en la introducción terapéutica o en cierta situación social que amerite un estimulo y a la vez un intercambio de información, en ello se establece su base psicológica.</a:t>
            </a:r>
          </a:p>
        </p:txBody>
      </p:sp>
      <p:pic>
        <p:nvPicPr>
          <p:cNvPr id="10" name="Imagen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842" y="2198360"/>
            <a:ext cx="4662152" cy="3362259"/>
          </a:xfrm>
          <a:prstGeom prst="rect">
            <a:avLst/>
          </a:prstGeom>
          <a:solidFill>
            <a:srgbClr val="FFFFFF">
              <a:shade val="85000"/>
            </a:srgbClr>
          </a:solidFill>
          <a:ln w="88900" cap="sq">
            <a:solidFill>
              <a:schemeClr val="accent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4595554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Color 1 - Light">
  <a:themeElements>
    <a:clrScheme name="ciop">
      <a:dk1>
        <a:sysClr val="windowText" lastClr="000000"/>
      </a:dk1>
      <a:lt1>
        <a:sysClr val="window" lastClr="FFFFFF"/>
      </a:lt1>
      <a:dk2>
        <a:srgbClr val="44546A"/>
      </a:dk2>
      <a:lt2>
        <a:srgbClr val="E7E6E6"/>
      </a:lt2>
      <a:accent1>
        <a:srgbClr val="2580B7"/>
      </a:accent1>
      <a:accent2>
        <a:srgbClr val="179E86"/>
      </a:accent2>
      <a:accent3>
        <a:srgbClr val="9EBE5B"/>
      </a:accent3>
      <a:accent4>
        <a:srgbClr val="F59B11"/>
      </a:accent4>
      <a:accent5>
        <a:srgbClr val="C03B26"/>
      </a:accent5>
      <a:accent6>
        <a:srgbClr val="633248"/>
      </a:accent6>
      <a:hlink>
        <a:srgbClr val="0563C1"/>
      </a:hlink>
      <a:folHlink>
        <a:srgbClr val="954F72"/>
      </a:folHlink>
    </a:clrScheme>
    <a:fontScheme name="Custom 4">
      <a:majorFont>
        <a:latin typeface="Bebas Neue Regular"/>
        <a:ea typeface=""/>
        <a:cs typeface=""/>
      </a:majorFont>
      <a:minorFont>
        <a:latin typeface="La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48864</TotalTime>
  <Words>2730</Words>
  <Application>Microsoft Office PowerPoint</Application>
  <PresentationFormat>Panorámica</PresentationFormat>
  <Paragraphs>191</Paragraphs>
  <Slides>18</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18</vt:i4>
      </vt:variant>
    </vt:vector>
  </HeadingPairs>
  <TitlesOfParts>
    <vt:vector size="25" baseType="lpstr">
      <vt:lpstr>Arial</vt:lpstr>
      <vt:lpstr>Bebas Neue Regular</vt:lpstr>
      <vt:lpstr>Calibri</vt:lpstr>
      <vt:lpstr>Lato Light</vt:lpstr>
      <vt:lpstr>Lato Regular</vt:lpstr>
      <vt:lpstr>Times New Roman</vt:lpstr>
      <vt:lpstr>Color 1 - Light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Bewarenha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Minh Dũng</dc:creator>
  <cp:lastModifiedBy>Usuario Computacion</cp:lastModifiedBy>
  <cp:revision>890</cp:revision>
  <dcterms:created xsi:type="dcterms:W3CDTF">2015-10-29T09:41:58Z</dcterms:created>
  <dcterms:modified xsi:type="dcterms:W3CDTF">2019-02-19T17:56:21Z</dcterms:modified>
</cp:coreProperties>
</file>