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handoutMasterIdLst>
    <p:handoutMasterId r:id="rId15"/>
  </p:handoutMasterIdLst>
  <p:sldIdLst>
    <p:sldId id="256" r:id="rId5"/>
    <p:sldId id="257" r:id="rId6"/>
    <p:sldId id="258" r:id="rId7"/>
    <p:sldId id="271" r:id="rId8"/>
    <p:sldId id="261" r:id="rId9"/>
    <p:sldId id="262" r:id="rId10"/>
    <p:sldId id="263" r:id="rId11"/>
    <p:sldId id="268" r:id="rId12"/>
    <p:sldId id="265" r:id="rId13"/>
    <p:sldId id="266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77C"/>
    <a:srgbClr val="D1D1D1"/>
    <a:srgbClr val="676767"/>
    <a:srgbClr val="E2E2E2"/>
    <a:srgbClr val="024C96"/>
    <a:srgbClr val="008DF7"/>
    <a:srgbClr val="AAAA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199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416E08-9BDE-4A43-AEDA-5CF573FF2C19}" type="datetimeFigureOut">
              <a:rPr lang="pt-BR" smtClean="0"/>
              <a:t>07/01/2020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048A53-8B9D-43F0-BD7B-F748976990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83012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302770" y="277090"/>
            <a:ext cx="5597236" cy="3996000"/>
          </a:xfrm>
        </p:spPr>
        <p:txBody>
          <a:bodyPr anchor="ctr" anchorCtr="0">
            <a:normAutofit/>
          </a:bodyPr>
          <a:lstStyle>
            <a:lvl1pPr algn="ctr">
              <a:defRPr sz="80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x-none" dirty="0" smtClean="0"/>
              <a:t>Haga clic para editar o título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310078" y="4742512"/>
            <a:ext cx="5597236" cy="969818"/>
          </a:xfrm>
          <a:solidFill>
            <a:schemeClr val="bg2">
              <a:lumMod val="10000"/>
              <a:alpha val="50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3000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x-none" dirty="0" smtClean="0"/>
              <a:t>Haga clic para editar subtítulo</a:t>
            </a:r>
            <a:endParaRPr 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A3CAC-C3CD-4A44-AC49-E28DCE66EB06}" type="datetimeFigureOut">
              <a:rPr lang="pt-BR" smtClean="0"/>
              <a:t>07/01/2020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4064-1A18-41C8-975B-9CF9FC1A77B5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286986" y="5917767"/>
            <a:ext cx="5645727" cy="27709"/>
          </a:xfrm>
          <a:prstGeom prst="line">
            <a:avLst/>
          </a:prstGeom>
          <a:ln w="53975">
            <a:solidFill>
              <a:schemeClr val="tx1">
                <a:alpha val="50000"/>
              </a:schemeClr>
            </a:solidFill>
          </a:ln>
          <a:effectLst>
            <a:reflection stA="45000" endPos="2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 flipV="1">
            <a:off x="3313737" y="4536345"/>
            <a:ext cx="5572991" cy="48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 flipV="1">
            <a:off x="3306421" y="4656932"/>
            <a:ext cx="5572991" cy="48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 userDrawn="1"/>
        </p:nvGrpSpPr>
        <p:grpSpPr>
          <a:xfrm>
            <a:off x="10252340" y="2199565"/>
            <a:ext cx="1533277" cy="432000"/>
            <a:chOff x="10252340" y="2199565"/>
            <a:chExt cx="1533277" cy="432000"/>
          </a:xfrm>
        </p:grpSpPr>
        <p:sp>
          <p:nvSpPr>
            <p:cNvPr id="20" name="Oval 19"/>
            <p:cNvSpPr/>
            <p:nvPr userDrawn="1"/>
          </p:nvSpPr>
          <p:spPr>
            <a:xfrm>
              <a:off x="10756046" y="2253564"/>
              <a:ext cx="324000" cy="32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2" name="Oval 21"/>
            <p:cNvSpPr/>
            <p:nvPr userDrawn="1"/>
          </p:nvSpPr>
          <p:spPr>
            <a:xfrm>
              <a:off x="10252340" y="2297802"/>
              <a:ext cx="232063" cy="2355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Oval 18"/>
            <p:cNvSpPr/>
            <p:nvPr userDrawn="1"/>
          </p:nvSpPr>
          <p:spPr>
            <a:xfrm>
              <a:off x="11353617" y="2199565"/>
              <a:ext cx="432000" cy="43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24" name="Group 23"/>
          <p:cNvGrpSpPr/>
          <p:nvPr userDrawn="1"/>
        </p:nvGrpSpPr>
        <p:grpSpPr>
          <a:xfrm>
            <a:off x="420245" y="2200420"/>
            <a:ext cx="1539618" cy="432000"/>
            <a:chOff x="420245" y="2200420"/>
            <a:chExt cx="1539618" cy="432000"/>
          </a:xfrm>
        </p:grpSpPr>
        <p:sp>
          <p:nvSpPr>
            <p:cNvPr id="18" name="Oval 17"/>
            <p:cNvSpPr/>
            <p:nvPr userDrawn="1"/>
          </p:nvSpPr>
          <p:spPr>
            <a:xfrm>
              <a:off x="420245" y="2200420"/>
              <a:ext cx="432000" cy="43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" name="Oval 20"/>
            <p:cNvSpPr/>
            <p:nvPr userDrawn="1"/>
          </p:nvSpPr>
          <p:spPr>
            <a:xfrm>
              <a:off x="1131392" y="2248776"/>
              <a:ext cx="324000" cy="32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3" name="Oval 22"/>
            <p:cNvSpPr/>
            <p:nvPr userDrawn="1"/>
          </p:nvSpPr>
          <p:spPr>
            <a:xfrm>
              <a:off x="1727800" y="2293014"/>
              <a:ext cx="232063" cy="2355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31603023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298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texto vertic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572625" cy="1325563"/>
          </a:xfrm>
        </p:spPr>
        <p:txBody>
          <a:bodyPr/>
          <a:lstStyle>
            <a:lvl1pPr>
              <a:defRPr strike="noStrike">
                <a:solidFill>
                  <a:srgbClr val="E2E2E2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pt-B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A3CAC-C3CD-4A44-AC49-E28DCE66EB06}" type="datetimeFigureOut">
              <a:rPr lang="pt-BR" smtClean="0"/>
              <a:t>07/01/2020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4064-1A18-41C8-975B-9CF9FC1A77B5}" type="slidenum">
              <a:rPr lang="pt-BR" smtClean="0"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838200" y="360217"/>
            <a:ext cx="0" cy="1368000"/>
          </a:xfrm>
          <a:prstGeom prst="line">
            <a:avLst/>
          </a:prstGeom>
          <a:ln w="50800">
            <a:solidFill>
              <a:srgbClr val="E2E2E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819149" y="1690255"/>
            <a:ext cx="9612000" cy="27926"/>
          </a:xfrm>
          <a:prstGeom prst="line">
            <a:avLst/>
          </a:prstGeom>
          <a:ln w="50800">
            <a:solidFill>
              <a:srgbClr val="E2E2E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5"/>
          <p:cNvSpPr>
            <a:spLocks noGrp="1" noChangeAspect="1"/>
          </p:cNvSpPr>
          <p:nvPr>
            <p:ph type="body" sz="quarter" idx="14"/>
          </p:nvPr>
        </p:nvSpPr>
        <p:spPr>
          <a:xfrm rot="27000000">
            <a:off x="8139547" y="2805546"/>
            <a:ext cx="6858000" cy="1246906"/>
          </a:xfrm>
          <a:solidFill>
            <a:srgbClr val="E2E2E2"/>
          </a:solidFill>
        </p:spPr>
        <p:txBody>
          <a:bodyPr vert="horz" anchor="ctr" anchorCtr="0">
            <a:normAutofit/>
          </a:bodyPr>
          <a:lstStyle>
            <a:lvl1pPr marL="0" indent="0" algn="ctr">
              <a:buNone/>
              <a:defRPr lang="pt-BR" sz="4100" dirty="0">
                <a:solidFill>
                  <a:srgbClr val="676767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838199" y="2008188"/>
            <a:ext cx="9572625" cy="4129087"/>
          </a:xfrm>
        </p:spPr>
        <p:txBody>
          <a:bodyPr vert="vert"/>
          <a:lstStyle>
            <a:lvl1pPr marL="0" indent="0">
              <a:buNone/>
              <a:defRPr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901609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texto vertical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2312988" y="1419225"/>
            <a:ext cx="9407525" cy="4829175"/>
          </a:xfrm>
        </p:spPr>
        <p:txBody>
          <a:bodyPr vert="vert270"/>
          <a:lstStyle>
            <a:lvl1pPr marL="0" indent="0">
              <a:buNone/>
              <a:defRPr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1419225"/>
            <a:ext cx="1270800" cy="5438775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 rot="16200000">
            <a:off x="-1774351" y="3197622"/>
            <a:ext cx="4829176" cy="1272382"/>
          </a:xfrm>
          <a:noFill/>
        </p:spPr>
        <p:txBody>
          <a:bodyPr>
            <a:normAutofit/>
          </a:bodyPr>
          <a:lstStyle>
            <a:lvl1pPr algn="l">
              <a:defRPr sz="4400">
                <a:solidFill>
                  <a:srgbClr val="024C96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pt-BR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1264765" y="1420793"/>
            <a:ext cx="795600" cy="54387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/>
          </p:nvPr>
        </p:nvSpPr>
        <p:spPr>
          <a:xfrm rot="16200000">
            <a:off x="-757381" y="3455811"/>
            <a:ext cx="4829180" cy="756000"/>
          </a:xfrm>
          <a:noFill/>
        </p:spPr>
        <p:txBody>
          <a:bodyPr anchor="ctr">
            <a:noAutofit/>
          </a:bodyPr>
          <a:lstStyle>
            <a:lvl1pPr marL="0" indent="0">
              <a:buNone/>
              <a:defRPr sz="280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066925" cy="1419225"/>
          </a:xfrm>
          <a:prstGeom prst="rect">
            <a:avLst/>
          </a:prstGeom>
        </p:spPr>
      </p:pic>
      <p:sp>
        <p:nvSpPr>
          <p:cNvPr id="7" name="Date Placeholder 6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B5A3CAC-C3CD-4A44-AC49-E28DCE66EB06}" type="datetimeFigureOut">
              <a:rPr lang="pt-BR" smtClean="0"/>
              <a:t>07/01/2020</a:t>
            </a:fld>
            <a:endParaRPr lang="pt-BR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2E24064-1A18-41C8-975B-9CF9FC1A77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6631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onteni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256" y="365124"/>
            <a:ext cx="10049943" cy="1296000"/>
          </a:xfrm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A3CAC-C3CD-4A44-AC49-E28DCE66EB06}" type="datetimeFigureOut">
              <a:rPr lang="pt-BR" smtClean="0"/>
              <a:t>07/01/2020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4064-1A18-41C8-975B-9CF9FC1A77B5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92705" y="365125"/>
            <a:ext cx="0" cy="1759097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501658" y="365125"/>
            <a:ext cx="0" cy="1759097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 userDrawn="1"/>
        </p:nvSpPr>
        <p:spPr>
          <a:xfrm>
            <a:off x="0" y="6246055"/>
            <a:ext cx="12192000" cy="611945"/>
          </a:xfrm>
          <a:prstGeom prst="rect">
            <a:avLst/>
          </a:prstGeom>
          <a:solidFill>
            <a:schemeClr val="dk1">
              <a:alpha val="3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1066803" y="1690688"/>
            <a:ext cx="10051200" cy="4279900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42567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775" y="2301877"/>
            <a:ext cx="7345079" cy="1382074"/>
          </a:xfrm>
        </p:spPr>
        <p:txBody>
          <a:bodyPr anchor="ctr" anchorCtr="0"/>
          <a:lstStyle>
            <a:lvl1pPr>
              <a:defRPr sz="6000">
                <a:solidFill>
                  <a:srgbClr val="008DF7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A3CAC-C3CD-4A44-AC49-E28DCE66EB06}" type="datetimeFigureOut">
              <a:rPr lang="pt-BR" smtClean="0"/>
              <a:t>07/01/2020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4064-1A18-41C8-975B-9CF9FC1A77B5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Rectangle 7"/>
          <p:cNvSpPr/>
          <p:nvPr userDrawn="1"/>
        </p:nvSpPr>
        <p:spPr>
          <a:xfrm>
            <a:off x="572281" y="3692525"/>
            <a:ext cx="5036234" cy="781001"/>
          </a:xfrm>
          <a:prstGeom prst="rect">
            <a:avLst/>
          </a:prstGeom>
          <a:solidFill>
            <a:srgbClr val="0047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76775" y="3692525"/>
            <a:ext cx="5031740" cy="781001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30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325371" y="2292449"/>
            <a:ext cx="4567" cy="2171650"/>
          </a:xfrm>
          <a:prstGeom prst="line">
            <a:avLst/>
          </a:prstGeom>
          <a:ln w="53975">
            <a:solidFill>
              <a:srgbClr val="008DF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9610" y="2294351"/>
            <a:ext cx="4248000" cy="138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487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 de conteni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671"/>
            <a:ext cx="12192000" cy="2574388"/>
          </a:xfrm>
          <a:prstGeom prst="rect">
            <a:avLst/>
          </a:prstGeom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2573" y="239082"/>
            <a:ext cx="8074856" cy="1325563"/>
          </a:xfrm>
        </p:spPr>
        <p:txBody>
          <a:bodyPr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pt-B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A3CAC-C3CD-4A44-AC49-E28DCE66EB06}" type="datetimeFigureOut">
              <a:rPr lang="pt-BR" smtClean="0"/>
              <a:t>07/01/2020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4064-1A18-41C8-975B-9CF9FC1A77B5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Rectangle 10"/>
          <p:cNvSpPr/>
          <p:nvPr userDrawn="1"/>
        </p:nvSpPr>
        <p:spPr>
          <a:xfrm>
            <a:off x="3369" y="1913207"/>
            <a:ext cx="12193200" cy="661182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762216" y="1912938"/>
            <a:ext cx="4899025" cy="661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0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6570349" y="1912938"/>
            <a:ext cx="4899600" cy="6619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0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5"/>
          </p:nvPr>
        </p:nvSpPr>
        <p:spPr>
          <a:xfrm>
            <a:off x="762216" y="2710353"/>
            <a:ext cx="4899600" cy="3532187"/>
          </a:xfrm>
        </p:spPr>
        <p:txBody>
          <a:bodyPr/>
          <a:lstStyle>
            <a:lvl1pPr marL="0" indent="0" algn="ctr">
              <a:buNone/>
              <a:defRPr>
                <a:solidFill>
                  <a:srgbClr val="00477C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4" name="Content Placeholder 3"/>
          <p:cNvSpPr>
            <a:spLocks noGrp="1"/>
          </p:cNvSpPr>
          <p:nvPr>
            <p:ph sz="quarter" idx="16"/>
          </p:nvPr>
        </p:nvSpPr>
        <p:spPr>
          <a:xfrm>
            <a:off x="6571845" y="2727697"/>
            <a:ext cx="4899600" cy="3532187"/>
          </a:xfrm>
        </p:spPr>
        <p:txBody>
          <a:bodyPr/>
          <a:lstStyle>
            <a:lvl1pPr marL="0" indent="0" algn="ctr">
              <a:buNone/>
              <a:defRPr>
                <a:solidFill>
                  <a:srgbClr val="00477C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Oval 7"/>
          <p:cNvSpPr/>
          <p:nvPr userDrawn="1"/>
        </p:nvSpPr>
        <p:spPr>
          <a:xfrm>
            <a:off x="6024000" y="1920229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  <a:effectLst>
            <a:glow rad="635000">
              <a:schemeClr val="accent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Oval 34"/>
          <p:cNvSpPr/>
          <p:nvPr userDrawn="1"/>
        </p:nvSpPr>
        <p:spPr>
          <a:xfrm>
            <a:off x="6024000" y="2148959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  <a:effectLst>
            <a:glow rad="635000">
              <a:schemeClr val="accent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Oval 35"/>
          <p:cNvSpPr/>
          <p:nvPr userDrawn="1"/>
        </p:nvSpPr>
        <p:spPr>
          <a:xfrm>
            <a:off x="6024000" y="2361678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  <a:effectLst>
            <a:glow rad="635000">
              <a:schemeClr val="accent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37" name="Group 36"/>
          <p:cNvGrpSpPr/>
          <p:nvPr userDrawn="1"/>
        </p:nvGrpSpPr>
        <p:grpSpPr>
          <a:xfrm>
            <a:off x="10252340" y="700695"/>
            <a:ext cx="1533277" cy="432000"/>
            <a:chOff x="10252340" y="2199565"/>
            <a:chExt cx="1533277" cy="432000"/>
          </a:xfrm>
        </p:grpSpPr>
        <p:sp>
          <p:nvSpPr>
            <p:cNvPr id="38" name="Oval 37"/>
            <p:cNvSpPr/>
            <p:nvPr userDrawn="1"/>
          </p:nvSpPr>
          <p:spPr>
            <a:xfrm>
              <a:off x="10756046" y="2253564"/>
              <a:ext cx="324000" cy="32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9" name="Oval 38"/>
            <p:cNvSpPr/>
            <p:nvPr userDrawn="1"/>
          </p:nvSpPr>
          <p:spPr>
            <a:xfrm>
              <a:off x="10252340" y="2297802"/>
              <a:ext cx="232063" cy="2355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0" name="Oval 39"/>
            <p:cNvSpPr/>
            <p:nvPr userDrawn="1"/>
          </p:nvSpPr>
          <p:spPr>
            <a:xfrm>
              <a:off x="11353617" y="2199565"/>
              <a:ext cx="432000" cy="43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41" name="Group 40"/>
          <p:cNvGrpSpPr/>
          <p:nvPr userDrawn="1"/>
        </p:nvGrpSpPr>
        <p:grpSpPr>
          <a:xfrm>
            <a:off x="420245" y="710978"/>
            <a:ext cx="1539618" cy="432000"/>
            <a:chOff x="420245" y="2200420"/>
            <a:chExt cx="1539618" cy="432000"/>
          </a:xfrm>
        </p:grpSpPr>
        <p:sp>
          <p:nvSpPr>
            <p:cNvPr id="42" name="Oval 41"/>
            <p:cNvSpPr/>
            <p:nvPr userDrawn="1"/>
          </p:nvSpPr>
          <p:spPr>
            <a:xfrm>
              <a:off x="420245" y="2200420"/>
              <a:ext cx="432000" cy="43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3" name="Oval 42"/>
            <p:cNvSpPr/>
            <p:nvPr userDrawn="1"/>
          </p:nvSpPr>
          <p:spPr>
            <a:xfrm>
              <a:off x="1131392" y="2248776"/>
              <a:ext cx="324000" cy="32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4" name="Oval 43"/>
            <p:cNvSpPr/>
            <p:nvPr userDrawn="1"/>
          </p:nvSpPr>
          <p:spPr>
            <a:xfrm>
              <a:off x="1727800" y="2293014"/>
              <a:ext cx="232063" cy="2355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cxnSp>
        <p:nvCxnSpPr>
          <p:cNvPr id="12" name="Straight Connector 11"/>
          <p:cNvCxnSpPr/>
          <p:nvPr userDrawn="1"/>
        </p:nvCxnSpPr>
        <p:spPr>
          <a:xfrm>
            <a:off x="6096000" y="2605145"/>
            <a:ext cx="0" cy="367200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423672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56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9" y="0"/>
            <a:ext cx="12193200" cy="25613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2000" y="239082"/>
            <a:ext cx="8074856" cy="1325563"/>
          </a:xfrm>
        </p:spPr>
        <p:txBody>
          <a:bodyPr>
            <a:normAutofit/>
          </a:bodyPr>
          <a:lstStyle>
            <a:lvl1pPr algn="ctr">
              <a:defRPr sz="60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pt-B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A3CAC-C3CD-4A44-AC49-E28DCE66EB06}" type="datetimeFigureOut">
              <a:rPr lang="pt-BR" smtClean="0"/>
              <a:t>07/01/2020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4064-1A18-41C8-975B-9CF9FC1A77B5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Rectangle 10"/>
          <p:cNvSpPr/>
          <p:nvPr userDrawn="1"/>
        </p:nvSpPr>
        <p:spPr>
          <a:xfrm>
            <a:off x="3369" y="1913207"/>
            <a:ext cx="12193200" cy="661182"/>
          </a:xfrm>
          <a:prstGeom prst="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769467" y="1921601"/>
            <a:ext cx="4899025" cy="63974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0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6561608" y="1913509"/>
            <a:ext cx="4899600" cy="6408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0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5"/>
          </p:nvPr>
        </p:nvSpPr>
        <p:spPr>
          <a:xfrm>
            <a:off x="763588" y="3342411"/>
            <a:ext cx="4899600" cy="2934733"/>
          </a:xfrm>
        </p:spPr>
        <p:txBody>
          <a:bodyPr/>
          <a:lstStyle>
            <a:lvl1pPr marL="0" indent="0" algn="ctr">
              <a:buNone/>
              <a:defRPr>
                <a:solidFill>
                  <a:srgbClr val="00477C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4" name="Content Placeholder 3"/>
          <p:cNvSpPr>
            <a:spLocks noGrp="1"/>
          </p:cNvSpPr>
          <p:nvPr>
            <p:ph sz="quarter" idx="16"/>
          </p:nvPr>
        </p:nvSpPr>
        <p:spPr>
          <a:xfrm>
            <a:off x="6571133" y="3333752"/>
            <a:ext cx="4899600" cy="29340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477C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Oval 7"/>
          <p:cNvSpPr/>
          <p:nvPr userDrawn="1"/>
        </p:nvSpPr>
        <p:spPr>
          <a:xfrm>
            <a:off x="6024000" y="1920229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  <a:effectLst>
            <a:glow rad="635000">
              <a:schemeClr val="accent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Oval 34"/>
          <p:cNvSpPr/>
          <p:nvPr userDrawn="1"/>
        </p:nvSpPr>
        <p:spPr>
          <a:xfrm>
            <a:off x="6024000" y="2148959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  <a:effectLst>
            <a:glow rad="635000">
              <a:schemeClr val="accent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Oval 35"/>
          <p:cNvSpPr/>
          <p:nvPr userDrawn="1"/>
        </p:nvSpPr>
        <p:spPr>
          <a:xfrm>
            <a:off x="6024000" y="2361678"/>
            <a:ext cx="144000" cy="144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  <a:effectLst>
            <a:glow rad="635000">
              <a:schemeClr val="accent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7" name="Rounded Rectangle 36"/>
          <p:cNvSpPr/>
          <p:nvPr userDrawn="1"/>
        </p:nvSpPr>
        <p:spPr>
          <a:xfrm>
            <a:off x="766520" y="2647451"/>
            <a:ext cx="4899026" cy="579600"/>
          </a:xfrm>
          <a:prstGeom prst="roundRect">
            <a:avLst/>
          </a:prstGeom>
          <a:solidFill>
            <a:srgbClr val="0047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Rounded Rectangle 37"/>
          <p:cNvSpPr/>
          <p:nvPr userDrawn="1"/>
        </p:nvSpPr>
        <p:spPr>
          <a:xfrm>
            <a:off x="6553589" y="2645894"/>
            <a:ext cx="4899600" cy="578253"/>
          </a:xfrm>
          <a:prstGeom prst="roundRect">
            <a:avLst/>
          </a:prstGeom>
          <a:solidFill>
            <a:srgbClr val="00477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765962" y="2648536"/>
            <a:ext cx="4899025" cy="57535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9" name="Text Placeholder 9"/>
          <p:cNvSpPr>
            <a:spLocks noGrp="1"/>
          </p:cNvSpPr>
          <p:nvPr>
            <p:ph type="body" sz="quarter" idx="18"/>
          </p:nvPr>
        </p:nvSpPr>
        <p:spPr>
          <a:xfrm>
            <a:off x="6564555" y="2647450"/>
            <a:ext cx="4899025" cy="5760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40" name="Group 39"/>
          <p:cNvGrpSpPr/>
          <p:nvPr userDrawn="1"/>
        </p:nvGrpSpPr>
        <p:grpSpPr>
          <a:xfrm>
            <a:off x="10252340" y="700695"/>
            <a:ext cx="1533277" cy="432000"/>
            <a:chOff x="10252340" y="2199565"/>
            <a:chExt cx="1533277" cy="432000"/>
          </a:xfrm>
        </p:grpSpPr>
        <p:sp>
          <p:nvSpPr>
            <p:cNvPr id="41" name="Oval 40"/>
            <p:cNvSpPr/>
            <p:nvPr userDrawn="1"/>
          </p:nvSpPr>
          <p:spPr>
            <a:xfrm>
              <a:off x="10756046" y="2253564"/>
              <a:ext cx="324000" cy="32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2" name="Oval 41"/>
            <p:cNvSpPr/>
            <p:nvPr userDrawn="1"/>
          </p:nvSpPr>
          <p:spPr>
            <a:xfrm>
              <a:off x="10252340" y="2297802"/>
              <a:ext cx="232063" cy="2355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3" name="Oval 42"/>
            <p:cNvSpPr/>
            <p:nvPr userDrawn="1"/>
          </p:nvSpPr>
          <p:spPr>
            <a:xfrm>
              <a:off x="11353617" y="2199565"/>
              <a:ext cx="432000" cy="43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44" name="Group 43"/>
          <p:cNvGrpSpPr/>
          <p:nvPr userDrawn="1"/>
        </p:nvGrpSpPr>
        <p:grpSpPr>
          <a:xfrm>
            <a:off x="420245" y="710978"/>
            <a:ext cx="1539618" cy="432000"/>
            <a:chOff x="420245" y="2200420"/>
            <a:chExt cx="1539618" cy="432000"/>
          </a:xfrm>
        </p:grpSpPr>
        <p:sp>
          <p:nvSpPr>
            <p:cNvPr id="45" name="Oval 44"/>
            <p:cNvSpPr/>
            <p:nvPr userDrawn="1"/>
          </p:nvSpPr>
          <p:spPr>
            <a:xfrm>
              <a:off x="420245" y="2200420"/>
              <a:ext cx="432000" cy="432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6" name="Oval 45"/>
            <p:cNvSpPr/>
            <p:nvPr userDrawn="1"/>
          </p:nvSpPr>
          <p:spPr>
            <a:xfrm>
              <a:off x="1131392" y="2248776"/>
              <a:ext cx="324000" cy="32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7" name="Oval 46"/>
            <p:cNvSpPr/>
            <p:nvPr userDrawn="1"/>
          </p:nvSpPr>
          <p:spPr>
            <a:xfrm>
              <a:off x="1727800" y="2293014"/>
              <a:ext cx="232063" cy="23552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cxnSp>
        <p:nvCxnSpPr>
          <p:cNvPr id="48" name="Straight Connector 47"/>
          <p:cNvCxnSpPr/>
          <p:nvPr userDrawn="1"/>
        </p:nvCxnSpPr>
        <p:spPr>
          <a:xfrm>
            <a:off x="6096000" y="2605145"/>
            <a:ext cx="0" cy="367200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186037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09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38905"/>
            <a:ext cx="12192000" cy="481865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689"/>
            <a:ext cx="12192000" cy="202243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6000">
                <a:solidFill>
                  <a:srgbClr val="00477C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pt-B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A3CAC-C3CD-4A44-AC49-E28DCE66EB06}" type="datetimeFigureOut">
              <a:rPr lang="pt-BR" smtClean="0"/>
              <a:t>07/01/2020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4064-1A18-41C8-975B-9CF9FC1A77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074287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26" y="3841423"/>
            <a:ext cx="3323734" cy="3016577"/>
          </a:xfrm>
          <a:prstGeom prst="rtTriangle">
            <a:avLst/>
          </a:prstGeom>
        </p:spPr>
      </p:pic>
      <p:pic>
        <p:nvPicPr>
          <p:cNvPr id="9" name="Picture 8"/>
          <p:cNvPicPr>
            <a:picLocks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0800000">
            <a:off x="8868266" y="0"/>
            <a:ext cx="3323734" cy="3016577"/>
          </a:xfrm>
          <a:prstGeom prst="rtTriangle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A3CAC-C3CD-4A44-AC49-E28DCE66EB06}" type="datetimeFigureOut">
              <a:rPr lang="pt-BR" smtClean="0"/>
              <a:t>07/01/2020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80539-7229-4423-8979-4AF7DBD43039}" type="slidenum">
              <a:rPr lang="en-US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0818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con leyenda">
    <p:bg>
      <p:bgPr>
        <a:blipFill dpi="0" rotWithShape="1">
          <a:blip r:embed="rId2">
            <a:lum/>
          </a:blip>
          <a:srcRect/>
          <a:stretch>
            <a:fillRect t="-32000" b="-3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725988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86099" y="297512"/>
            <a:ext cx="6514956" cy="6058838"/>
          </a:xfrm>
        </p:spPr>
        <p:txBody>
          <a:bodyPr>
            <a:normAutofit/>
          </a:bodyPr>
          <a:lstStyle>
            <a:lvl1pPr marL="0" indent="0">
              <a:buNone/>
              <a:defRPr sz="3000">
                <a:solidFill>
                  <a:srgbClr val="00477C"/>
                </a:solidFill>
                <a:latin typeface="Century Gothic" panose="020B0502020202020204" pitchFamily="34" charset="0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A3CAC-C3CD-4A44-AC49-E28DCE66EB06}" type="datetimeFigureOut">
              <a:rPr lang="pt-BR" smtClean="0"/>
              <a:t>07/01/2020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4064-1A18-41C8-975B-9CF9FC1A77B5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Rectangle 19"/>
          <p:cNvSpPr/>
          <p:nvPr userDrawn="1"/>
        </p:nvSpPr>
        <p:spPr>
          <a:xfrm>
            <a:off x="0" y="0"/>
            <a:ext cx="4702311" cy="2363788"/>
          </a:xfrm>
          <a:prstGeom prst="rect">
            <a:avLst/>
          </a:prstGeom>
          <a:solidFill>
            <a:schemeClr val="dk1">
              <a:alpha val="3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236464" y="268936"/>
            <a:ext cx="4142509" cy="1920443"/>
          </a:xfrm>
        </p:spPr>
        <p:txBody>
          <a:bodyPr anchor="ctr" anchorCtr="0">
            <a:normAutofit/>
          </a:bodyPr>
          <a:lstStyle>
            <a:lvl1pPr algn="ctr">
              <a:defRPr sz="54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pt-BR" dirty="0"/>
          </a:p>
        </p:txBody>
      </p:sp>
      <p:sp>
        <p:nvSpPr>
          <p:cNvPr id="22" name="Rounded Rectangle 21"/>
          <p:cNvSpPr/>
          <p:nvPr userDrawn="1"/>
        </p:nvSpPr>
        <p:spPr>
          <a:xfrm>
            <a:off x="243320" y="2461251"/>
            <a:ext cx="4142509" cy="75348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2"/>
          </p:nvPr>
        </p:nvSpPr>
        <p:spPr>
          <a:xfrm>
            <a:off x="245989" y="2461250"/>
            <a:ext cx="4143600" cy="7534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00477C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4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261938" y="3400425"/>
            <a:ext cx="4100400" cy="2955925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52792645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1504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con leyenda">
    <p:bg>
      <p:bgPr>
        <a:blipFill dpi="0" rotWithShape="1">
          <a:blip r:embed="rId2">
            <a:lum/>
          </a:blip>
          <a:srcRect/>
          <a:stretch>
            <a:fillRect t="-32000" b="-3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725988" cy="685800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4702311" cy="2363788"/>
          </a:xfrm>
          <a:prstGeom prst="rect">
            <a:avLst/>
          </a:prstGeom>
          <a:solidFill>
            <a:schemeClr val="dk1">
              <a:alpha val="3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236464" y="268936"/>
            <a:ext cx="4142509" cy="1920443"/>
          </a:xfrm>
        </p:spPr>
        <p:txBody>
          <a:bodyPr anchor="ctr" anchorCtr="0">
            <a:normAutofit/>
          </a:bodyPr>
          <a:lstStyle>
            <a:lvl1pPr algn="ctr">
              <a:defRPr sz="54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pt-BR" dirty="0"/>
          </a:p>
        </p:txBody>
      </p:sp>
      <p:sp>
        <p:nvSpPr>
          <p:cNvPr id="5" name="Date Placeholder 4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BB5A3CAC-C3CD-4A44-AC49-E28DCE66EB06}" type="datetimeFigureOut">
              <a:rPr lang="pt-BR" smtClean="0"/>
              <a:t>07/01/2020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F2E24064-1A18-41C8-975B-9CF9FC1A77B5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Rounded Rectangle 10"/>
          <p:cNvSpPr/>
          <p:nvPr userDrawn="1"/>
        </p:nvSpPr>
        <p:spPr>
          <a:xfrm>
            <a:off x="243320" y="2461251"/>
            <a:ext cx="4142509" cy="75348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Text Placeholder 3"/>
          <p:cNvSpPr>
            <a:spLocks noGrp="1"/>
          </p:cNvSpPr>
          <p:nvPr userDrawn="1">
            <p:ph type="body" sz="half" idx="2"/>
          </p:nvPr>
        </p:nvSpPr>
        <p:spPr>
          <a:xfrm>
            <a:off x="245989" y="2461250"/>
            <a:ext cx="4143600" cy="75348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000">
                <a:solidFill>
                  <a:srgbClr val="00477C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Text Placeholder 12"/>
          <p:cNvSpPr>
            <a:spLocks noGrp="1"/>
          </p:cNvSpPr>
          <p:nvPr userDrawn="1">
            <p:ph type="body" sz="quarter" idx="13"/>
          </p:nvPr>
        </p:nvSpPr>
        <p:spPr>
          <a:xfrm>
            <a:off x="261938" y="3400425"/>
            <a:ext cx="4100400" cy="2955925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Picture Placeholder 13"/>
          <p:cNvSpPr>
            <a:spLocks noGrp="1"/>
          </p:cNvSpPr>
          <p:nvPr userDrawn="1">
            <p:ph type="pic" sz="quarter" idx="14"/>
          </p:nvPr>
        </p:nvSpPr>
        <p:spPr>
          <a:xfrm>
            <a:off x="5426075" y="297511"/>
            <a:ext cx="6461126" cy="6058839"/>
          </a:xfrm>
        </p:spPr>
        <p:txBody>
          <a:bodyPr anchor="t"/>
          <a:lstStyle>
            <a:lvl1pPr marL="0" indent="0" algn="l">
              <a:buNone/>
              <a:defRPr>
                <a:solidFill>
                  <a:srgbClr val="00477C"/>
                </a:solidFill>
              </a:defRPr>
            </a:lvl1pPr>
          </a:lstStyle>
          <a:p>
            <a:r>
              <a:rPr lang="es-ES" smtClean="0"/>
              <a:t>Haga clic en el icono para agregar una imagen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3030377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1459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A3CAC-C3CD-4A44-AC49-E28DCE66EB06}" type="datetimeFigureOut">
              <a:rPr lang="pt-BR" smtClean="0"/>
              <a:t>07/01/2020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24064-1A18-41C8-975B-9CF9FC1A77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682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6" r:id="rId5"/>
    <p:sldLayoutId id="2147483661" r:id="rId6"/>
    <p:sldLayoutId id="2147483662" r:id="rId7"/>
    <p:sldLayoutId id="2147483656" r:id="rId8"/>
    <p:sldLayoutId id="2147483667" r:id="rId9"/>
    <p:sldLayoutId id="2147483664" r:id="rId10"/>
    <p:sldLayoutId id="21474836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MÓDULO 4</a:t>
            </a:r>
            <a:endParaRPr lang="es-MX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10077" y="4742512"/>
            <a:ext cx="5908737" cy="1383968"/>
          </a:xfrm>
        </p:spPr>
        <p:txBody>
          <a:bodyPr>
            <a:noAutofit/>
          </a:bodyPr>
          <a:lstStyle/>
          <a:p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PRODUCTIVIDAD, CALIDAD Y GESTIÓN AMBIENTAL EN LA CONSTRUCCIÓN</a:t>
            </a:r>
            <a:endParaRPr lang="es-MX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722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TENDENCIAS IDENTIFICADAS</a:t>
            </a:r>
            <a:endParaRPr lang="es-CL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s-CL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SIGLO XXI</a:t>
            </a:r>
            <a:endParaRPr lang="es-CL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CL" dirty="0" smtClean="0"/>
          </a:p>
          <a:p>
            <a:endParaRPr lang="es-CL" dirty="0"/>
          </a:p>
        </p:txBody>
      </p:sp>
      <p:sp>
        <p:nvSpPr>
          <p:cNvPr id="6" name="Rectángulo 5"/>
          <p:cNvSpPr/>
          <p:nvPr/>
        </p:nvSpPr>
        <p:spPr>
          <a:xfrm>
            <a:off x="5705476" y="1023968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L" sz="2400" b="1" dirty="0" smtClean="0">
                <a:latin typeface="Arial" panose="020B0604020202020204" pitchFamily="34" charset="0"/>
              </a:rPr>
              <a:t>1. RESPONSABILIDAD GLOBAL.</a:t>
            </a:r>
          </a:p>
          <a:p>
            <a:r>
              <a:rPr lang="es-CL" sz="2400" b="1" dirty="0" smtClean="0">
                <a:latin typeface="Arial" panose="020B0604020202020204" pitchFamily="34" charset="0"/>
              </a:rPr>
              <a:t>2. MAYOR CONCIENCIA DEL</a:t>
            </a:r>
          </a:p>
          <a:p>
            <a:r>
              <a:rPr lang="es-CL" sz="2400" b="1" dirty="0" smtClean="0">
                <a:latin typeface="Arial" panose="020B0604020202020204" pitchFamily="34" charset="0"/>
              </a:rPr>
              <a:t>CONSUMIDOR.</a:t>
            </a:r>
          </a:p>
          <a:p>
            <a:r>
              <a:rPr lang="es-CL" sz="2400" b="1" dirty="0" smtClean="0">
                <a:latin typeface="Arial" panose="020B0604020202020204" pitchFamily="34" charset="0"/>
              </a:rPr>
              <a:t>3. GLOBALIZACIÓN.</a:t>
            </a:r>
          </a:p>
          <a:p>
            <a:r>
              <a:rPr lang="es-CL" sz="2400" b="1" dirty="0" smtClean="0">
                <a:latin typeface="Arial" panose="020B0604020202020204" pitchFamily="34" charset="0"/>
              </a:rPr>
              <a:t>4. INCREMENTO DE LA VELOCIDAD</a:t>
            </a:r>
          </a:p>
          <a:p>
            <a:r>
              <a:rPr lang="es-CL" sz="2400" b="1" dirty="0" smtClean="0">
                <a:latin typeface="Arial" panose="020B0604020202020204" pitchFamily="34" charset="0"/>
              </a:rPr>
              <a:t>DEL CAMBIO.</a:t>
            </a:r>
          </a:p>
          <a:p>
            <a:r>
              <a:rPr lang="es-CL" sz="2400" b="1" dirty="0" smtClean="0">
                <a:latin typeface="Arial" panose="020B0604020202020204" pitchFamily="34" charset="0"/>
              </a:rPr>
              <a:t>5. FUERZA LABORAL DEL FUTURO.</a:t>
            </a:r>
          </a:p>
          <a:p>
            <a:r>
              <a:rPr lang="es-CL" sz="2400" b="1" dirty="0" smtClean="0">
                <a:latin typeface="Arial" panose="020B0604020202020204" pitchFamily="34" charset="0"/>
              </a:rPr>
              <a:t>6. ENVEJECIMIENTO DE LA</a:t>
            </a:r>
          </a:p>
          <a:p>
            <a:r>
              <a:rPr lang="es-CL" sz="2400" b="1" dirty="0" smtClean="0">
                <a:latin typeface="Arial" panose="020B0604020202020204" pitchFamily="34" charset="0"/>
              </a:rPr>
              <a:t>POBLACIÓN.</a:t>
            </a:r>
          </a:p>
          <a:p>
            <a:r>
              <a:rPr lang="es-CL" sz="2400" b="1" dirty="0" smtClean="0">
                <a:latin typeface="Arial" panose="020B0604020202020204" pitchFamily="34" charset="0"/>
              </a:rPr>
              <a:t>7. CALIDAD DEL SIGLO 21.</a:t>
            </a:r>
          </a:p>
          <a:p>
            <a:r>
              <a:rPr lang="es-CL" sz="2400" b="1" dirty="0" smtClean="0">
                <a:latin typeface="Arial" panose="020B0604020202020204" pitchFamily="34" charset="0"/>
              </a:rPr>
              <a:t>8. INNOVACIÓN.</a:t>
            </a:r>
          </a:p>
          <a:p>
            <a:r>
              <a:rPr lang="es-CL" sz="2400" b="1" dirty="0" smtClean="0">
                <a:latin typeface="Arial" panose="020B0604020202020204" pitchFamily="34" charset="0"/>
              </a:rPr>
              <a:t>9. ROBOTIZACIÓN.</a:t>
            </a:r>
            <a:endParaRPr lang="es-CL" sz="2400" b="1" dirty="0"/>
          </a:p>
        </p:txBody>
      </p:sp>
    </p:spTree>
    <p:extLst>
      <p:ext uri="{BB962C8B-B14F-4D97-AF65-F5344CB8AC3E}">
        <p14:creationId xmlns:p14="http://schemas.microsoft.com/office/powerpoint/2010/main" val="3923362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28" y="394688"/>
            <a:ext cx="10049943" cy="1296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PRODUCTIVIDAD Y CONSTRUCCIÓN SUSTENTABLE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29808" y="1746132"/>
            <a:ext cx="10051200" cy="42799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Rectángulo 3"/>
          <p:cNvSpPr/>
          <p:nvPr/>
        </p:nvSpPr>
        <p:spPr>
          <a:xfrm>
            <a:off x="329808" y="2537976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L" sz="2400" b="1" dirty="0">
                <a:solidFill>
                  <a:srgbClr val="000000"/>
                </a:solidFill>
                <a:latin typeface="Calibri,Bold"/>
              </a:rPr>
              <a:t>CARACTERIZACIÓN DEL </a:t>
            </a:r>
            <a:r>
              <a:rPr lang="es-CL" sz="2400" b="1" dirty="0" smtClean="0">
                <a:solidFill>
                  <a:srgbClr val="000000"/>
                </a:solidFill>
                <a:latin typeface="Calibri,Bold"/>
              </a:rPr>
              <a:t>SECTOR </a:t>
            </a:r>
            <a:endParaRPr lang="es-CL" sz="2400" b="1" dirty="0">
              <a:solidFill>
                <a:srgbClr val="000000"/>
              </a:solidFill>
              <a:latin typeface="Calibri,Bold"/>
            </a:endParaRPr>
          </a:p>
          <a:p>
            <a:r>
              <a:rPr lang="es-CL" sz="2400" b="1" dirty="0">
                <a:solidFill>
                  <a:srgbClr val="C10000"/>
                </a:solidFill>
                <a:latin typeface="Calibri,Bold"/>
              </a:rPr>
              <a:t>30 MIL </a:t>
            </a:r>
            <a:r>
              <a:rPr lang="es-CL" b="1" dirty="0">
                <a:solidFill>
                  <a:srgbClr val="000000"/>
                </a:solidFill>
                <a:latin typeface="Calibri,Bold"/>
              </a:rPr>
              <a:t>EMPRESAS</a:t>
            </a:r>
          </a:p>
          <a:p>
            <a:r>
              <a:rPr lang="es-CL" dirty="0">
                <a:solidFill>
                  <a:srgbClr val="000000"/>
                </a:solidFill>
                <a:latin typeface="Calibri" panose="020F0502020204030204" pitchFamily="34" charset="0"/>
              </a:rPr>
              <a:t>RELACIONADAS CON EL</a:t>
            </a:r>
          </a:p>
          <a:p>
            <a:r>
              <a:rPr lang="es-CL" dirty="0">
                <a:solidFill>
                  <a:srgbClr val="000000"/>
                </a:solidFill>
                <a:latin typeface="Calibri" panose="020F0502020204030204" pitchFamily="34" charset="0"/>
              </a:rPr>
              <a:t>RUBRO DE LA</a:t>
            </a:r>
          </a:p>
          <a:p>
            <a:r>
              <a:rPr lang="es-CL" dirty="0">
                <a:solidFill>
                  <a:srgbClr val="000000"/>
                </a:solidFill>
                <a:latin typeface="Calibri" panose="020F0502020204030204" pitchFamily="34" charset="0"/>
              </a:rPr>
              <a:t>CONSTRUCCIÓN CPR EN</a:t>
            </a:r>
          </a:p>
          <a:p>
            <a:r>
              <a:rPr lang="es-CL" dirty="0">
                <a:solidFill>
                  <a:srgbClr val="000000"/>
                </a:solidFill>
                <a:latin typeface="Calibri" panose="020F0502020204030204" pitchFamily="34" charset="0"/>
              </a:rPr>
              <a:t>CHILE, DONDE</a:t>
            </a:r>
          </a:p>
          <a:p>
            <a:r>
              <a:rPr lang="es-CL" dirty="0">
                <a:solidFill>
                  <a:srgbClr val="000000"/>
                </a:solidFill>
                <a:latin typeface="Calibri" panose="020F0502020204030204" pitchFamily="34" charset="0"/>
              </a:rPr>
              <a:t>TRABAJAN </a:t>
            </a:r>
            <a:r>
              <a:rPr lang="es-CL" sz="2400" b="1" dirty="0">
                <a:solidFill>
                  <a:srgbClr val="C10000"/>
                </a:solidFill>
                <a:latin typeface="Calibri,Bold"/>
              </a:rPr>
              <a:t>695 MIL</a:t>
            </a:r>
          </a:p>
          <a:p>
            <a:r>
              <a:rPr lang="es-CL" b="1" dirty="0">
                <a:solidFill>
                  <a:srgbClr val="000000"/>
                </a:solidFill>
                <a:latin typeface="Calibri,Bold"/>
              </a:rPr>
              <a:t>PERSONAS</a:t>
            </a:r>
            <a:endParaRPr lang="es-CL" dirty="0"/>
          </a:p>
        </p:txBody>
      </p:sp>
      <p:sp>
        <p:nvSpPr>
          <p:cNvPr id="5" name="Rectángulo 4"/>
          <p:cNvSpPr/>
          <p:nvPr/>
        </p:nvSpPr>
        <p:spPr>
          <a:xfrm>
            <a:off x="3898529" y="2859068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L" dirty="0">
                <a:solidFill>
                  <a:srgbClr val="000000"/>
                </a:solidFill>
                <a:latin typeface="Calibri" panose="020F0502020204030204" pitchFamily="34" charset="0"/>
              </a:rPr>
              <a:t>UN </a:t>
            </a:r>
            <a:r>
              <a:rPr lang="es-CL" sz="2400" b="1" dirty="0">
                <a:solidFill>
                  <a:srgbClr val="C10000"/>
                </a:solidFill>
                <a:latin typeface="Calibri,Bold"/>
              </a:rPr>
              <a:t>98% </a:t>
            </a:r>
            <a:r>
              <a:rPr lang="es-CL" dirty="0">
                <a:solidFill>
                  <a:srgbClr val="000000"/>
                </a:solidFill>
                <a:latin typeface="Calibri" panose="020F0502020204030204" pitchFamily="34" charset="0"/>
              </a:rPr>
              <a:t>SON </a:t>
            </a:r>
            <a:r>
              <a:rPr lang="es-CL" b="1" dirty="0">
                <a:solidFill>
                  <a:srgbClr val="000000"/>
                </a:solidFill>
                <a:latin typeface="Calibri,Bold"/>
              </a:rPr>
              <a:t>PYMES</a:t>
            </a:r>
            <a:r>
              <a:rPr lang="es-CL" dirty="0">
                <a:solidFill>
                  <a:srgbClr val="000000"/>
                </a:solidFill>
                <a:latin typeface="Calibri" panose="020F0502020204030204" pitchFamily="34" charset="0"/>
              </a:rPr>
              <a:t>, LAS</a:t>
            </a:r>
          </a:p>
          <a:p>
            <a:r>
              <a:rPr lang="es-CL" dirty="0">
                <a:solidFill>
                  <a:srgbClr val="000000"/>
                </a:solidFill>
                <a:latin typeface="Calibri" panose="020F0502020204030204" pitchFamily="34" charset="0"/>
              </a:rPr>
              <a:t>QUE CREAN EL </a:t>
            </a:r>
            <a:r>
              <a:rPr lang="es-CL" sz="2400" b="1" dirty="0">
                <a:solidFill>
                  <a:srgbClr val="C10000"/>
                </a:solidFill>
                <a:latin typeface="Calibri,Bold"/>
              </a:rPr>
              <a:t>81% </a:t>
            </a:r>
            <a:r>
              <a:rPr lang="es-CL" dirty="0">
                <a:solidFill>
                  <a:srgbClr val="000000"/>
                </a:solidFill>
                <a:latin typeface="Calibri" panose="020F0502020204030204" pitchFamily="34" charset="0"/>
              </a:rPr>
              <a:t>DE</a:t>
            </a:r>
          </a:p>
          <a:p>
            <a:r>
              <a:rPr lang="es-CL" dirty="0">
                <a:solidFill>
                  <a:srgbClr val="000000"/>
                </a:solidFill>
                <a:latin typeface="Calibri" panose="020F0502020204030204" pitchFamily="34" charset="0"/>
              </a:rPr>
              <a:t>LOS </a:t>
            </a:r>
            <a:r>
              <a:rPr lang="es-CL" b="1" dirty="0">
                <a:solidFill>
                  <a:srgbClr val="000000"/>
                </a:solidFill>
                <a:latin typeface="Calibri,Bold"/>
              </a:rPr>
              <a:t>PUESTOS DE TRABAJO</a:t>
            </a:r>
          </a:p>
          <a:p>
            <a:r>
              <a:rPr lang="es-CL" dirty="0">
                <a:solidFill>
                  <a:srgbClr val="000000"/>
                </a:solidFill>
                <a:latin typeface="Calibri" panose="020F0502020204030204" pitchFamily="34" charset="0"/>
              </a:rPr>
              <a:t>EN EL SECTOR Y APORTAN</a:t>
            </a:r>
          </a:p>
          <a:p>
            <a:r>
              <a:rPr lang="es-CL" dirty="0">
                <a:solidFill>
                  <a:srgbClr val="000000"/>
                </a:solidFill>
                <a:latin typeface="Calibri" panose="020F0502020204030204" pitchFamily="34" charset="0"/>
              </a:rPr>
              <a:t>EL </a:t>
            </a:r>
            <a:r>
              <a:rPr lang="es-CL" sz="2400" b="1" dirty="0">
                <a:solidFill>
                  <a:srgbClr val="C10000"/>
                </a:solidFill>
                <a:latin typeface="Calibri,Bold"/>
              </a:rPr>
              <a:t>34% </a:t>
            </a:r>
            <a:r>
              <a:rPr lang="es-CL" dirty="0">
                <a:solidFill>
                  <a:srgbClr val="000000"/>
                </a:solidFill>
                <a:latin typeface="Calibri" panose="020F0502020204030204" pitchFamily="34" charset="0"/>
              </a:rPr>
              <a:t>DE LA</a:t>
            </a:r>
          </a:p>
          <a:p>
            <a:r>
              <a:rPr lang="es-CL" b="1" dirty="0">
                <a:solidFill>
                  <a:srgbClr val="000000"/>
                </a:solidFill>
                <a:latin typeface="Calibri,Bold"/>
              </a:rPr>
              <a:t>FACTURACIÓN</a:t>
            </a:r>
            <a:endParaRPr lang="es-CL" dirty="0"/>
          </a:p>
        </p:txBody>
      </p:sp>
      <p:sp>
        <p:nvSpPr>
          <p:cNvPr id="6" name="Rectángulo 5"/>
          <p:cNvSpPr/>
          <p:nvPr/>
        </p:nvSpPr>
        <p:spPr>
          <a:xfrm>
            <a:off x="7841671" y="2870420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L" dirty="0">
                <a:solidFill>
                  <a:srgbClr val="000000"/>
                </a:solidFill>
                <a:latin typeface="Calibri" panose="020F0502020204030204" pitchFamily="34" charset="0"/>
              </a:rPr>
              <a:t>APORTA EL </a:t>
            </a:r>
            <a:r>
              <a:rPr lang="es-CL" sz="2400" b="1" dirty="0">
                <a:solidFill>
                  <a:srgbClr val="C10000"/>
                </a:solidFill>
                <a:latin typeface="Calibri,Bold"/>
              </a:rPr>
              <a:t>7,1% </a:t>
            </a:r>
            <a:r>
              <a:rPr lang="es-CL" dirty="0">
                <a:solidFill>
                  <a:srgbClr val="000000"/>
                </a:solidFill>
                <a:latin typeface="Calibri" panose="020F0502020204030204" pitchFamily="34" charset="0"/>
              </a:rPr>
              <a:t>DEL</a:t>
            </a:r>
          </a:p>
          <a:p>
            <a:r>
              <a:rPr lang="es-CL" b="1" dirty="0">
                <a:solidFill>
                  <a:srgbClr val="000000"/>
                </a:solidFill>
                <a:latin typeface="Calibri,Bold"/>
              </a:rPr>
              <a:t>PIB NACIONAL </a:t>
            </a:r>
            <a:r>
              <a:rPr lang="es-CL" dirty="0">
                <a:solidFill>
                  <a:srgbClr val="000000"/>
                </a:solidFill>
                <a:latin typeface="Calibri" panose="020F0502020204030204" pitchFamily="34" charset="0"/>
              </a:rPr>
              <a:t>Y</a:t>
            </a:r>
          </a:p>
          <a:p>
            <a:r>
              <a:rPr lang="es-CL" sz="2400" b="1" dirty="0">
                <a:solidFill>
                  <a:srgbClr val="C10000"/>
                </a:solidFill>
                <a:latin typeface="Calibri,Bold"/>
              </a:rPr>
              <a:t>64% </a:t>
            </a:r>
            <a:r>
              <a:rPr lang="es-CL" dirty="0">
                <a:solidFill>
                  <a:srgbClr val="000000"/>
                </a:solidFill>
                <a:latin typeface="Calibri" panose="020F0502020204030204" pitchFamily="34" charset="0"/>
              </a:rPr>
              <a:t>DE LA INVERSIÓN</a:t>
            </a:r>
          </a:p>
          <a:p>
            <a:r>
              <a:rPr lang="es-CL" dirty="0">
                <a:solidFill>
                  <a:srgbClr val="000000"/>
                </a:solidFill>
                <a:latin typeface="Calibri" panose="020F0502020204030204" pitchFamily="34" charset="0"/>
              </a:rPr>
              <a:t>AGREGADA</a:t>
            </a:r>
          </a:p>
          <a:p>
            <a:r>
              <a:rPr lang="es-CL" dirty="0">
                <a:solidFill>
                  <a:srgbClr val="000000"/>
                </a:solidFill>
                <a:latin typeface="Calibri" panose="020F0502020204030204" pitchFamily="34" charset="0"/>
              </a:rPr>
              <a:t>CONCENTRA EL </a:t>
            </a:r>
            <a:r>
              <a:rPr lang="es-CL" sz="2400" b="1" dirty="0">
                <a:solidFill>
                  <a:srgbClr val="C10000"/>
                </a:solidFill>
                <a:latin typeface="Calibri,Bold"/>
              </a:rPr>
              <a:t>8,5%</a:t>
            </a:r>
          </a:p>
          <a:p>
            <a:r>
              <a:rPr lang="es-CL" dirty="0">
                <a:solidFill>
                  <a:srgbClr val="000000"/>
                </a:solidFill>
                <a:latin typeface="Calibri" panose="020F0502020204030204" pitchFamily="34" charset="0"/>
              </a:rPr>
              <a:t>DEL </a:t>
            </a:r>
            <a:r>
              <a:rPr lang="es-CL" b="1" dirty="0">
                <a:solidFill>
                  <a:srgbClr val="000000"/>
                </a:solidFill>
                <a:latin typeface="Calibri,Bold"/>
              </a:rPr>
              <a:t>EMPLEO</a:t>
            </a:r>
            <a:endParaRPr lang="es-CL" dirty="0"/>
          </a:p>
        </p:txBody>
      </p:sp>
      <p:sp>
        <p:nvSpPr>
          <p:cNvPr id="7" name="Rectángulo 6"/>
          <p:cNvSpPr/>
          <p:nvPr/>
        </p:nvSpPr>
        <p:spPr>
          <a:xfrm>
            <a:off x="9366865" y="5970588"/>
            <a:ext cx="27751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Fuente: SII, </a:t>
            </a:r>
            <a:r>
              <a:rPr lang="es-CL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CChC</a:t>
            </a:r>
            <a:r>
              <a:rPr lang="es-CL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2017</a:t>
            </a:r>
            <a:endParaRPr lang="es-C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567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67" y="-83128"/>
            <a:ext cx="10220533" cy="1382074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PRINCIPALES BRECHAS EN LA PRODUCTIVIDAD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803064" y="2001573"/>
            <a:ext cx="9938826" cy="2867891"/>
          </a:xfrm>
        </p:spPr>
        <p:txBody>
          <a:bodyPr>
            <a:normAutofit fontScale="25000" lnSpcReduction="20000"/>
          </a:bodyPr>
          <a:lstStyle/>
          <a:p>
            <a:endParaRPr lang="es-CL" sz="6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6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6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L" sz="6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7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s-CL" sz="7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Coordinación de agentes es baja </a:t>
            </a:r>
            <a:r>
              <a:rPr lang="es-CL" sz="7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llevando a la optimización parcial, lo que juega en</a:t>
            </a:r>
          </a:p>
          <a:p>
            <a:r>
              <a:rPr lang="es-CL" sz="7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 de la productividad de los proyectos.</a:t>
            </a:r>
          </a:p>
          <a:p>
            <a:endParaRPr lang="es-CL" sz="7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7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s-CL" sz="7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s-CL" sz="7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ajo nivel de capacitación y certificación de capacidades </a:t>
            </a:r>
            <a:r>
              <a:rPr lang="es-CL" sz="7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los trabajadores en obra.</a:t>
            </a:r>
          </a:p>
          <a:p>
            <a:endParaRPr lang="es-CL" sz="7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7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El </a:t>
            </a:r>
            <a:r>
              <a:rPr lang="es-CL" sz="7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marco regulatorio y normativo para el sector no ha evolucionado </a:t>
            </a:r>
            <a:r>
              <a:rPr lang="es-CL" sz="7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la velocidad</a:t>
            </a:r>
          </a:p>
          <a:p>
            <a:r>
              <a:rPr lang="es-CL" sz="7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s-CL" sz="7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ecesaria, para hacer frente a las necesidades actuales.</a:t>
            </a:r>
          </a:p>
          <a:p>
            <a:endParaRPr lang="es-CL" sz="7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7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s-CL" sz="7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s-CL" sz="7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industrialización y prefabricación de productos es baja</a:t>
            </a:r>
            <a:r>
              <a:rPr lang="es-CL" sz="7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CL" sz="7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CL" sz="7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un análisis comparativo</a:t>
            </a:r>
          </a:p>
          <a:p>
            <a:r>
              <a:rPr lang="es-CL" sz="7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subsistema constructivo con países desarrollados, muestra que existe un número de</a:t>
            </a:r>
          </a:p>
          <a:p>
            <a:r>
              <a:rPr lang="es-CL" sz="7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soluciones importantes no utilizadas en Chile.</a:t>
            </a:r>
          </a:p>
          <a:p>
            <a:endParaRPr lang="es-CL" sz="7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7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En Chile, tenemos numerosas partidas relevantes que tienen </a:t>
            </a:r>
            <a:r>
              <a:rPr lang="es-CL" sz="7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falta de estandarización</a:t>
            </a:r>
          </a:p>
          <a:p>
            <a:r>
              <a:rPr lang="es-CL" sz="7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como es el caso de puertas, ventanas y hormigones.</a:t>
            </a:r>
          </a:p>
          <a:p>
            <a:endParaRPr lang="es-CL" sz="7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7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Existen </a:t>
            </a:r>
            <a:r>
              <a:rPr lang="es-CL" sz="7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indicadores y reportes sobre productividad que no están consensuados </a:t>
            </a:r>
            <a:r>
              <a:rPr lang="es-CL" sz="7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son</a:t>
            </a:r>
          </a:p>
          <a:p>
            <a:r>
              <a:rPr lang="es-CL" sz="7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particulares para los distintos agentes, los que además no son monitoreados en forma </a:t>
            </a:r>
          </a:p>
          <a:p>
            <a:r>
              <a:rPr lang="es-CL" sz="7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sistemática.</a:t>
            </a:r>
          </a:p>
        </p:txBody>
      </p:sp>
    </p:spTree>
    <p:extLst>
      <p:ext uri="{BB962C8B-B14F-4D97-AF65-F5344CB8AC3E}">
        <p14:creationId xmlns:p14="http://schemas.microsoft.com/office/powerpoint/2010/main" val="542358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-304800"/>
            <a:ext cx="11750965" cy="1325563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PRINCIPALES BRECHAS EN LA SUSTENTABILIDAD</a:t>
            </a:r>
            <a:endParaRPr lang="en-US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28599" y="826653"/>
            <a:ext cx="11794067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CL" sz="2000" b="1" dirty="0">
                <a:latin typeface="Arial" panose="020B0604020202020204" pitchFamily="34" charset="0"/>
                <a:cs typeface="Arial" panose="020B0604020202020204" pitchFamily="34" charset="0"/>
              </a:rPr>
              <a:t>Falta de coordinación y de alineamiento entre instituciones </a:t>
            </a:r>
            <a:r>
              <a:rPr lang="es-CL" sz="2000" dirty="0">
                <a:latin typeface="Arial" panose="020B0604020202020204" pitchFamily="34" charset="0"/>
                <a:cs typeface="Arial" panose="020B0604020202020204" pitchFamily="34" charset="0"/>
              </a:rPr>
              <a:t>que promueven </a:t>
            </a:r>
            <a:r>
              <a:rPr lang="es-CL" sz="2000" b="1" dirty="0">
                <a:latin typeface="Arial" panose="020B0604020202020204" pitchFamily="34" charset="0"/>
                <a:cs typeface="Arial" panose="020B0604020202020204" pitchFamily="34" charset="0"/>
              </a:rPr>
              <a:t>acciones e</a:t>
            </a:r>
          </a:p>
          <a:p>
            <a:r>
              <a:rPr lang="es-CL" sz="2000" b="1" dirty="0">
                <a:latin typeface="Arial" panose="020B0604020202020204" pitchFamily="34" charset="0"/>
                <a:cs typeface="Arial" panose="020B0604020202020204" pitchFamily="34" charset="0"/>
              </a:rPr>
              <a:t>iniciativas asociadas a la sustentabilidad</a:t>
            </a:r>
            <a:r>
              <a:rPr lang="es-C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C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20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s-CL" sz="2000" b="1" dirty="0">
                <a:latin typeface="Arial" panose="020B0604020202020204" pitchFamily="34" charset="0"/>
                <a:cs typeface="Arial" panose="020B0604020202020204" pitchFamily="34" charset="0"/>
              </a:rPr>
              <a:t>Se requiere el desarrollo de un marco normativo </a:t>
            </a:r>
            <a:r>
              <a:rPr lang="es-C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común, </a:t>
            </a:r>
            <a:r>
              <a:rPr lang="es-CL" sz="2000" dirty="0">
                <a:latin typeface="Arial" panose="020B0604020202020204" pitchFamily="34" charset="0"/>
                <a:cs typeface="Arial" panose="020B0604020202020204" pitchFamily="34" charset="0"/>
              </a:rPr>
              <a:t>que regule y defina los criterios,</a:t>
            </a:r>
          </a:p>
          <a:p>
            <a:r>
              <a:rPr lang="es-CL" sz="2000" dirty="0">
                <a:latin typeface="Arial" panose="020B0604020202020204" pitchFamily="34" charset="0"/>
                <a:cs typeface="Arial" panose="020B0604020202020204" pitchFamily="34" charset="0"/>
              </a:rPr>
              <a:t>consideraciones y exigencias en materias de sustentabilidad en el sector</a:t>
            </a:r>
            <a:r>
              <a:rPr lang="es-C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C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2000" dirty="0">
                <a:latin typeface="Arial" panose="020B0604020202020204" pitchFamily="34" charset="0"/>
                <a:cs typeface="Arial" panose="020B0604020202020204" pitchFamily="34" charset="0"/>
              </a:rPr>
              <a:t>• La inclusión de criterios de sustentabilidad en la construcción, tanto en materiales como</a:t>
            </a:r>
          </a:p>
          <a:p>
            <a:r>
              <a:rPr lang="es-CL" sz="2000" dirty="0">
                <a:latin typeface="Arial" panose="020B0604020202020204" pitchFamily="34" charset="0"/>
                <a:cs typeface="Arial" panose="020B0604020202020204" pitchFamily="34" charset="0"/>
              </a:rPr>
              <a:t>en procesos constructivos, requiere de la </a:t>
            </a:r>
            <a:r>
              <a:rPr lang="es-CL" sz="2000" b="1" dirty="0">
                <a:latin typeface="Arial" panose="020B0604020202020204" pitchFamily="34" charset="0"/>
                <a:cs typeface="Arial" panose="020B0604020202020204" pitchFamily="34" charset="0"/>
              </a:rPr>
              <a:t>definición y difusión de estándares</a:t>
            </a:r>
            <a:r>
              <a:rPr lang="es-C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C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2000" dirty="0">
                <a:latin typeface="Arial" panose="020B0604020202020204" pitchFamily="34" charset="0"/>
                <a:cs typeface="Arial" panose="020B0604020202020204" pitchFamily="34" charset="0"/>
              </a:rPr>
              <a:t>• El </a:t>
            </a:r>
            <a:r>
              <a:rPr lang="es-CL" sz="2000" b="1" dirty="0">
                <a:latin typeface="Arial" panose="020B0604020202020204" pitchFamily="34" charset="0"/>
                <a:cs typeface="Arial" panose="020B0604020202020204" pitchFamily="34" charset="0"/>
              </a:rPr>
              <a:t>conocimiento </a:t>
            </a:r>
            <a:r>
              <a:rPr lang="es-CL" sz="2000" dirty="0">
                <a:latin typeface="Arial" panose="020B0604020202020204" pitchFamily="34" charset="0"/>
                <a:cs typeface="Arial" panose="020B0604020202020204" pitchFamily="34" charset="0"/>
              </a:rPr>
              <a:t>en Chile de los </a:t>
            </a:r>
            <a:r>
              <a:rPr lang="es-CL" sz="2000" b="1" dirty="0">
                <a:latin typeface="Arial" panose="020B0604020202020204" pitchFamily="34" charset="0"/>
                <a:cs typeface="Arial" panose="020B0604020202020204" pitchFamily="34" charset="0"/>
              </a:rPr>
              <a:t>beneficios económicos, sociales y medioambientales de</a:t>
            </a:r>
          </a:p>
          <a:p>
            <a:r>
              <a:rPr lang="es-CL" sz="2000" b="1" dirty="0">
                <a:latin typeface="Arial" panose="020B0604020202020204" pitchFamily="34" charset="0"/>
                <a:cs typeface="Arial" panose="020B0604020202020204" pitchFamily="34" charset="0"/>
              </a:rPr>
              <a:t>la construcción sustentable es bajo</a:t>
            </a:r>
            <a:r>
              <a:rPr lang="es-CL" sz="2000" dirty="0">
                <a:latin typeface="Arial" panose="020B0604020202020204" pitchFamily="34" charset="0"/>
                <a:cs typeface="Arial" panose="020B0604020202020204" pitchFamily="34" charset="0"/>
              </a:rPr>
              <a:t>, y por lo tanto la percepción de valor disminuye</a:t>
            </a:r>
            <a:r>
              <a:rPr lang="es-C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C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2000" dirty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s-CL" sz="2000" b="1" dirty="0">
                <a:latin typeface="Arial" panose="020B0604020202020204" pitchFamily="34" charset="0"/>
                <a:cs typeface="Arial" panose="020B0604020202020204" pitchFamily="34" charset="0"/>
              </a:rPr>
              <a:t>Ausencia de incentivos </a:t>
            </a:r>
            <a:r>
              <a:rPr lang="es-CL" sz="2000" dirty="0">
                <a:latin typeface="Arial" panose="020B0604020202020204" pitchFamily="34" charset="0"/>
                <a:cs typeface="Arial" panose="020B0604020202020204" pitchFamily="34" charset="0"/>
              </a:rPr>
              <a:t>para que se produzca el cambio de prácticas en el </a:t>
            </a:r>
            <a:r>
              <a:rPr lang="es-C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sector,</a:t>
            </a:r>
            <a:endParaRPr lang="es-C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2000" dirty="0">
                <a:latin typeface="Arial" panose="020B0604020202020204" pitchFamily="34" charset="0"/>
                <a:cs typeface="Arial" panose="020B0604020202020204" pitchFamily="34" charset="0"/>
              </a:rPr>
              <a:t>desde el diseño al destino final y/o valorización, incorporando tanto </a:t>
            </a:r>
            <a:r>
              <a:rPr lang="es-CL" sz="2000" b="1" dirty="0">
                <a:latin typeface="Arial" panose="020B0604020202020204" pitchFamily="34" charset="0"/>
                <a:cs typeface="Arial" panose="020B0604020202020204" pitchFamily="34" charset="0"/>
              </a:rPr>
              <a:t>a actores públicos</a:t>
            </a:r>
          </a:p>
          <a:p>
            <a:r>
              <a:rPr lang="es-CL" sz="2000" b="1" dirty="0">
                <a:latin typeface="Arial" panose="020B0604020202020204" pitchFamily="34" charset="0"/>
                <a:cs typeface="Arial" panose="020B0604020202020204" pitchFamily="34" charset="0"/>
              </a:rPr>
              <a:t>como privados.</a:t>
            </a:r>
            <a:endParaRPr lang="es-C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50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613" y="-115166"/>
            <a:ext cx="10515600" cy="1325563"/>
          </a:xfrm>
        </p:spPr>
        <p:txBody>
          <a:bodyPr/>
          <a:lstStyle/>
          <a:p>
            <a:r>
              <a:rPr lang="es-C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 GESTIÓN DE LA CALIDAD BASADA</a:t>
            </a:r>
            <a:br>
              <a:rPr lang="es-C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 CUATRO PILARES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92883" y="1210397"/>
            <a:ext cx="933017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2000" dirty="0">
                <a:latin typeface="Arial" panose="020B0604020202020204" pitchFamily="34" charset="0"/>
              </a:rPr>
              <a:t>Definición de los principios y objetivos de la Calidad</a:t>
            </a:r>
            <a:r>
              <a:rPr lang="es-CL" sz="2000" dirty="0" smtClean="0">
                <a:latin typeface="Arial" panose="020B0604020202020204" pitchFamily="34" charset="0"/>
              </a:rPr>
              <a:t>.</a:t>
            </a:r>
          </a:p>
          <a:p>
            <a:pPr algn="just"/>
            <a:endParaRPr lang="es-CL" sz="2000" dirty="0">
              <a:latin typeface="Arial" panose="020B0604020202020204" pitchFamily="34" charset="0"/>
            </a:endParaRPr>
          </a:p>
          <a:p>
            <a:pPr algn="just"/>
            <a:r>
              <a:rPr lang="es-CL" sz="2000" dirty="0">
                <a:latin typeface="Arial" panose="020B0604020202020204" pitchFamily="34" charset="0"/>
              </a:rPr>
              <a:t>• Una metodología de Planificación de la Calidad, basada en el uso de la</a:t>
            </a:r>
          </a:p>
          <a:p>
            <a:pPr algn="just"/>
            <a:r>
              <a:rPr lang="es-CL" sz="2000" dirty="0">
                <a:latin typeface="Arial" panose="020B0604020202020204" pitchFamily="34" charset="0"/>
              </a:rPr>
              <a:t>Planificación Avanzada de la Calidad del Producto (APQP) y totalmente </a:t>
            </a:r>
            <a:r>
              <a:rPr lang="es-CL" sz="2000" dirty="0" smtClean="0">
                <a:latin typeface="Arial" panose="020B0604020202020204" pitchFamily="34" charset="0"/>
              </a:rPr>
              <a:t>integrada en </a:t>
            </a:r>
            <a:r>
              <a:rPr lang="es-CL" sz="2000" dirty="0">
                <a:latin typeface="Arial" panose="020B0604020202020204" pitchFamily="34" charset="0"/>
              </a:rPr>
              <a:t>el Plan de Desarrollo de Productos y sus correspondientes fases</a:t>
            </a:r>
            <a:r>
              <a:rPr lang="es-CL" sz="2000" dirty="0" smtClean="0">
                <a:latin typeface="Arial" panose="020B0604020202020204" pitchFamily="34" charset="0"/>
              </a:rPr>
              <a:t>.</a:t>
            </a:r>
          </a:p>
          <a:p>
            <a:pPr algn="just"/>
            <a:endParaRPr lang="es-CL" sz="2000" dirty="0">
              <a:latin typeface="Arial" panose="020B0604020202020204" pitchFamily="34" charset="0"/>
            </a:endParaRPr>
          </a:p>
          <a:p>
            <a:pPr algn="just"/>
            <a:r>
              <a:rPr lang="es-CL" sz="2000" dirty="0">
                <a:latin typeface="Arial" panose="020B0604020202020204" pitchFamily="34" charset="0"/>
              </a:rPr>
              <a:t>• Una Función de Calidad </a:t>
            </a:r>
            <a:r>
              <a:rPr lang="es-CL" sz="2000" dirty="0" smtClean="0">
                <a:latin typeface="Arial" panose="020B0604020202020204" pitchFamily="34" charset="0"/>
              </a:rPr>
              <a:t>integrada, </a:t>
            </a:r>
            <a:r>
              <a:rPr lang="es-CL" sz="2000" dirty="0">
                <a:latin typeface="Arial" panose="020B0604020202020204" pitchFamily="34" charset="0"/>
              </a:rPr>
              <a:t>de manera efectiva dentro de la empresa,</a:t>
            </a:r>
          </a:p>
          <a:p>
            <a:pPr algn="just"/>
            <a:r>
              <a:rPr lang="es-CL" sz="2000" dirty="0">
                <a:latin typeface="Arial" panose="020B0604020202020204" pitchFamily="34" charset="0"/>
              </a:rPr>
              <a:t>manteniendo su independencia y capacidad para certificar que los procesos,</a:t>
            </a:r>
          </a:p>
          <a:p>
            <a:pPr algn="just"/>
            <a:r>
              <a:rPr lang="es-CL" sz="2000" dirty="0">
                <a:latin typeface="Arial" panose="020B0604020202020204" pitchFamily="34" charset="0"/>
              </a:rPr>
              <a:t>productos entregados y servicios prestados se ajustan plenamente a los</a:t>
            </a:r>
          </a:p>
          <a:p>
            <a:pPr algn="just"/>
            <a:r>
              <a:rPr lang="es-CL" sz="2000" dirty="0" smtClean="0">
                <a:latin typeface="Arial" panose="020B0604020202020204" pitchFamily="34" charset="0"/>
              </a:rPr>
              <a:t>Requisitos.</a:t>
            </a:r>
          </a:p>
          <a:p>
            <a:pPr algn="just"/>
            <a:endParaRPr lang="es-CL" sz="2000" dirty="0">
              <a:latin typeface="Arial" panose="020B0604020202020204" pitchFamily="34" charset="0"/>
            </a:endParaRPr>
          </a:p>
          <a:p>
            <a:pPr algn="just"/>
            <a:r>
              <a:rPr lang="es-CL" sz="2000" dirty="0">
                <a:latin typeface="Arial" panose="020B0604020202020204" pitchFamily="34" charset="0"/>
              </a:rPr>
              <a:t>• Un enfoque de la Gestión por Procesos en apoyo de la Mejora Continua que</a:t>
            </a:r>
          </a:p>
          <a:p>
            <a:pPr algn="just"/>
            <a:r>
              <a:rPr lang="es-CL" sz="2000" dirty="0">
                <a:latin typeface="Arial" panose="020B0604020202020204" pitchFamily="34" charset="0"/>
              </a:rPr>
              <a:t>elimina la causa raíz de las anomalías y fallos mediante la aplicación activa de</a:t>
            </a:r>
          </a:p>
          <a:p>
            <a:pPr algn="just"/>
            <a:r>
              <a:rPr lang="es-CL" sz="2000" dirty="0">
                <a:latin typeface="Arial" panose="020B0604020202020204" pitchFamily="34" charset="0"/>
              </a:rPr>
              <a:t>lecciones aprendidas, escuchando la voz del cliente y evaluando el rendimiento</a:t>
            </a:r>
          </a:p>
          <a:p>
            <a:pPr algn="just"/>
            <a:r>
              <a:rPr lang="es-CL" sz="2000" dirty="0">
                <a:latin typeface="Arial" panose="020B0604020202020204" pitchFamily="34" charset="0"/>
              </a:rPr>
              <a:t>del negocio y el logro de los objetivos relacionados con la Calidad.</a:t>
            </a:r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2076240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068080" y="1484835"/>
            <a:ext cx="869228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b="1" dirty="0" smtClean="0">
                <a:latin typeface="Arial" panose="020B0604020202020204" pitchFamily="34" charset="0"/>
              </a:rPr>
              <a:t>• PENSAMIENTO BASADO EN EL RIESGO.</a:t>
            </a:r>
          </a:p>
          <a:p>
            <a:endParaRPr lang="es-CL" b="1" dirty="0" smtClean="0">
              <a:latin typeface="Arial" panose="020B0604020202020204" pitchFamily="34" charset="0"/>
            </a:endParaRPr>
          </a:p>
          <a:p>
            <a:r>
              <a:rPr lang="es-CL" b="1" dirty="0" smtClean="0">
                <a:latin typeface="Arial" panose="020B0604020202020204" pitchFamily="34" charset="0"/>
              </a:rPr>
              <a:t>• IMPULSARÁ EL NEGOCIO.</a:t>
            </a:r>
          </a:p>
          <a:p>
            <a:endParaRPr lang="es-CL" b="1" dirty="0" smtClean="0">
              <a:latin typeface="Arial" panose="020B0604020202020204" pitchFamily="34" charset="0"/>
            </a:endParaRPr>
          </a:p>
          <a:p>
            <a:r>
              <a:rPr lang="es-CL" b="1" dirty="0" smtClean="0">
                <a:latin typeface="Arial" panose="020B0604020202020204" pitchFamily="34" charset="0"/>
              </a:rPr>
              <a:t>• SERÁ LA “ VOZ DEL CLIENTE”.</a:t>
            </a:r>
          </a:p>
          <a:p>
            <a:endParaRPr lang="es-CL" b="1" dirty="0" smtClean="0">
              <a:latin typeface="Arial" panose="020B0604020202020204" pitchFamily="34" charset="0"/>
            </a:endParaRPr>
          </a:p>
          <a:p>
            <a:r>
              <a:rPr lang="es-CL" b="1" dirty="0" smtClean="0">
                <a:latin typeface="Arial" panose="020B0604020202020204" pitchFamily="34" charset="0"/>
              </a:rPr>
              <a:t>• GESTIONARÁ LA “INNOVACIÓN”.</a:t>
            </a:r>
          </a:p>
          <a:p>
            <a:endParaRPr lang="es-CL" b="1" dirty="0" smtClean="0">
              <a:latin typeface="Arial" panose="020B0604020202020204" pitchFamily="34" charset="0"/>
            </a:endParaRPr>
          </a:p>
          <a:p>
            <a:r>
              <a:rPr lang="es-CL" b="1" dirty="0" smtClean="0">
                <a:latin typeface="Arial" panose="020B0604020202020204" pitchFamily="34" charset="0"/>
              </a:rPr>
              <a:t>• TRANSFORMARÁ LAS ORGANIZACIONES.</a:t>
            </a:r>
          </a:p>
          <a:p>
            <a:endParaRPr lang="es-CL" b="1" dirty="0" smtClean="0">
              <a:latin typeface="Arial" panose="020B0604020202020204" pitchFamily="34" charset="0"/>
            </a:endParaRPr>
          </a:p>
          <a:p>
            <a:r>
              <a:rPr lang="es-CL" b="1" dirty="0" smtClean="0">
                <a:latin typeface="Arial" panose="020B0604020202020204" pitchFamily="34" charset="0"/>
              </a:rPr>
              <a:t>• DEBERÁ ESTAR “IMBUIDA” EN LAS PERSONAS.</a:t>
            </a:r>
          </a:p>
          <a:p>
            <a:endParaRPr lang="es-CL" b="1" dirty="0" smtClean="0">
              <a:latin typeface="Arial" panose="020B0604020202020204" pitchFamily="34" charset="0"/>
            </a:endParaRPr>
          </a:p>
          <a:p>
            <a:r>
              <a:rPr lang="es-CL" b="1" dirty="0" smtClean="0">
                <a:latin typeface="Arial" panose="020B0604020202020204" pitchFamily="34" charset="0"/>
              </a:rPr>
              <a:t>• LOS SISTEMAS DE GESTIÓN DE CALIDAD. SERÁN UNA    PARTE INTEGRAL DEL SISTEMA DE GESTIÓN EMPRESARIAL (BMS) Y SERÁN ADMINISTRADOS POR LA  FUNCIÓN DE CALIDAD.</a:t>
            </a:r>
            <a:endParaRPr lang="es-CL" b="1" dirty="0"/>
          </a:p>
        </p:txBody>
      </p:sp>
      <p:sp>
        <p:nvSpPr>
          <p:cNvPr id="4" name="Rectángulo 3"/>
          <p:cNvSpPr/>
          <p:nvPr/>
        </p:nvSpPr>
        <p:spPr>
          <a:xfrm>
            <a:off x="2068080" y="133555"/>
            <a:ext cx="58475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800" b="1" dirty="0" smtClean="0">
                <a:latin typeface="Arial" panose="020B0604020202020204" pitchFamily="34" charset="0"/>
              </a:rPr>
              <a:t>LA CALIDAD EN EL FUTURO</a:t>
            </a:r>
            <a:endParaRPr lang="es-CL" sz="2800" b="1" dirty="0"/>
          </a:p>
        </p:txBody>
      </p:sp>
    </p:spTree>
    <p:extLst>
      <p:ext uri="{BB962C8B-B14F-4D97-AF65-F5344CB8AC3E}">
        <p14:creationId xmlns:p14="http://schemas.microsoft.com/office/powerpoint/2010/main" val="3091602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9734" y="120974"/>
            <a:ext cx="3262730" cy="3262818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ESTUDIOS DEL FUTURO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CAMBIO TECNOLÓGICO ACTUAL ES ACELERADO</a:t>
            </a:r>
            <a:endPara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LOS CAMBIOS TIENEN IMPACTOS GLOBALES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8387" y="3735037"/>
            <a:ext cx="2845424" cy="284550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6023" y="3735037"/>
            <a:ext cx="4115977" cy="2737199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72464" y="120974"/>
            <a:ext cx="3866261" cy="3093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477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QUÉ ES NECESARIO INTERVENIR </a:t>
            </a:r>
            <a:endParaRPr lang="en-US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91391" y="2044986"/>
            <a:ext cx="106299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s-C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DESAFÍOS EN PRODUCTIVIDAD?</a:t>
            </a:r>
          </a:p>
          <a:p>
            <a:endParaRPr lang="es-CL" sz="2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AUMENTAR LA INDUSTRIALIZACIÓN.</a:t>
            </a:r>
          </a:p>
          <a:p>
            <a:r>
              <a:rPr lang="es-CL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MEJORAR LA PLANIFICACIÓN Y COORDINACIÓN TEMPRANA.</a:t>
            </a:r>
          </a:p>
          <a:p>
            <a:r>
              <a:rPr lang="es-CL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DESARROLLAR CAPITAL HUMANO Y NIVEL DE CALIFICACIÓN.</a:t>
            </a:r>
          </a:p>
          <a:p>
            <a:r>
              <a:rPr lang="es-CL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DISMINUIR TIEMPOS DE TRAMITACIÓN.</a:t>
            </a:r>
          </a:p>
          <a:p>
            <a:endParaRPr lang="es-CL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DESAFÍOS DE SUSTENTABILIDAD</a:t>
            </a:r>
          </a:p>
          <a:p>
            <a:endParaRPr lang="es-CL" sz="2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L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DESACOPLAR CONSUMO ENERGÉTICO DEL CRECIMIENTO.</a:t>
            </a:r>
          </a:p>
          <a:p>
            <a:r>
              <a:rPr lang="es-CL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AUMENTAR CONFORT TÉRMICO DE VIVIENDAS.</a:t>
            </a:r>
          </a:p>
          <a:p>
            <a:r>
              <a:rPr lang="es-CL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REDUCIR RESIDUOS DE LA CONSTRUCCIÓN.</a:t>
            </a:r>
            <a:endParaRPr lang="es-CL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392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2000" b="1" dirty="0">
                <a:latin typeface="Arial" panose="020B0604020202020204" pitchFamily="34" charset="0"/>
                <a:cs typeface="Arial" panose="020B0604020202020204" pitchFamily="34" charset="0"/>
              </a:rPr>
              <a:t>EL FUTURO TRAE NUEVAS TECNOLOGÍAS,</a:t>
            </a:r>
            <a:br>
              <a:rPr lang="es-CL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L" sz="2000" b="1" dirty="0">
                <a:latin typeface="Arial" panose="020B0604020202020204" pitchFamily="34" charset="0"/>
                <a:cs typeface="Arial" panose="020B0604020202020204" pitchFamily="34" charset="0"/>
              </a:rPr>
              <a:t>NUEVOS CONSUMIDORES, NUEVOS RETOS.</a:t>
            </a:r>
            <a:endParaRPr lang="es-C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s-CL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2019 - 2025</a:t>
            </a:r>
            <a:endParaRPr lang="es-CL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s-CL" dirty="0" smtClean="0"/>
          </a:p>
          <a:p>
            <a:r>
              <a:rPr lang="es-CL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CAMINA HACIA LAS SOLUCIONES GLOBALES</a:t>
            </a:r>
            <a:endParaRPr lang="es-CL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5680076" y="791279"/>
            <a:ext cx="6096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s-C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LOS ESCENARIOS NOS SIRVEN PARA</a:t>
            </a:r>
          </a:p>
          <a:p>
            <a:r>
              <a:rPr lang="es-C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ANTICIPARNOS AL FUTURO Y ESTAR</a:t>
            </a:r>
          </a:p>
          <a:p>
            <a:r>
              <a:rPr lang="es-C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PREVENIDOS DE LO QUE SE NOS VIENE, INFLUENCIADO POR LAS FUERZAS DEL CAMBIO.</a:t>
            </a:r>
          </a:p>
          <a:p>
            <a:r>
              <a:rPr lang="es-C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• LA ESCALA DE LOS CAMBIOS SERÁN A NIVEL GLOBAL, TANTO LOS CAMBIOS SOCIALES COMO LOS AMBIENTALES.</a:t>
            </a:r>
          </a:p>
          <a:p>
            <a:r>
              <a:rPr lang="es-C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• DEBEMOS ESCUCHAR LOS MENSAJES</a:t>
            </a:r>
            <a:r>
              <a:rPr lang="es-CL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 ESTAMOS RECIBIENDO.</a:t>
            </a:r>
          </a:p>
          <a:p>
            <a:r>
              <a:rPr lang="es-C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• LA VELOCIDAD DE ADAPTACIÓN AL</a:t>
            </a:r>
          </a:p>
          <a:p>
            <a:r>
              <a:rPr lang="es-C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CAMBIO, ES LA DIFERENCIA ENTRE LA</a:t>
            </a:r>
          </a:p>
          <a:p>
            <a:r>
              <a:rPr lang="es-CL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SUPERVIVENCIA Y LA EXTINCIÓN.</a:t>
            </a:r>
            <a:endParaRPr lang="es-CL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427781"/>
      </p:ext>
    </p:extLst>
  </p:cSld>
  <p:clrMapOvr>
    <a:masterClrMapping/>
  </p:clrMapOvr>
</p:sld>
</file>

<file path=ppt/theme/theme1.xml><?xml version="1.0" encoding="utf-8"?>
<a:theme xmlns:a="http://schemas.openxmlformats.org/drawingml/2006/main" name="Busines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D8 DesingSlides_v1_Business new.potx" id="{6F6EAF87-0828-494E-AB21-A9D3F7557206}" vid="{CE556E03-16A9-423B-B08D-CFFEF5E0379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40e8ec9-c0d5-46bf-ada4-d85cb00858d0">
      <UserInfo>
        <DisplayName/>
        <AccountId xsi:nil="true"/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033B31DA58764B9C95249EE3674570" ma:contentTypeVersion="3" ma:contentTypeDescription="Create a new document." ma:contentTypeScope="" ma:versionID="95dc898934bc55d44f916a4c37f6ed9f">
  <xsd:schema xmlns:xsd="http://www.w3.org/2001/XMLSchema" xmlns:xs="http://www.w3.org/2001/XMLSchema" xmlns:p="http://schemas.microsoft.com/office/2006/metadata/properties" xmlns:ns2="f40e8ec9-c0d5-46bf-ada4-d85cb00858d0" xmlns:ns3="904e2ea1-c14c-483b-89ef-f6b2df6ba23c" targetNamespace="http://schemas.microsoft.com/office/2006/metadata/properties" ma:root="true" ma:fieldsID="b2e5cbfe1fc3ad2df5ba46ab37a879c3" ns2:_="" ns3:_="">
    <xsd:import namespace="f40e8ec9-c0d5-46bf-ada4-d85cb00858d0"/>
    <xsd:import namespace="904e2ea1-c14c-483b-89ef-f6b2df6ba23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SharingHintHash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0e8ec9-c0d5-46bf-ada4-d85cb00858d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4e2ea1-c14c-483b-89ef-f6b2df6ba23c" elementFormDefault="qualified">
    <xsd:import namespace="http://schemas.microsoft.com/office/2006/documentManagement/types"/>
    <xsd:import namespace="http://schemas.microsoft.com/office/infopath/2007/PartnerControls"/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80F74D5-53BD-4753-803D-A53A678D4C85}">
  <ds:schemaRefs>
    <ds:schemaRef ds:uri="http://schemas.microsoft.com/office/2006/documentManagement/types"/>
    <ds:schemaRef ds:uri="http://purl.org/dc/dcmitype/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904e2ea1-c14c-483b-89ef-f6b2df6ba23c"/>
    <ds:schemaRef ds:uri="f40e8ec9-c0d5-46bf-ada4-d85cb00858d0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FC88AED-DDA3-4E85-A6A8-FD03E97F587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BE5A9D-64DF-46EE-BCE5-9B667E1C0F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40e8ec9-c0d5-46bf-ada4-d85cb00858d0"/>
    <ds:schemaRef ds:uri="904e2ea1-c14c-483b-89ef-f6b2df6ba2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Presentación de negocios (diseño azul)</Template>
  <TotalTime>0</TotalTime>
  <Words>836</Words>
  <Application>Microsoft Office PowerPoint</Application>
  <PresentationFormat>Panorámica</PresentationFormat>
  <Paragraphs>136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Calibri,Bold</vt:lpstr>
      <vt:lpstr>Century Gothic</vt:lpstr>
      <vt:lpstr>Business</vt:lpstr>
      <vt:lpstr>MÓDULO 4</vt:lpstr>
      <vt:lpstr>    PRODUCTIVIDAD Y CONSTRUCCIÓN SUSTENTABLE</vt:lpstr>
      <vt:lpstr>PRINCIPALES BRECHAS EN LA PRODUCTIVIDAD</vt:lpstr>
      <vt:lpstr>PRINCIPALES BRECHAS EN LA SUSTENTABILIDAD</vt:lpstr>
      <vt:lpstr>LA GESTIÓN DE LA CALIDAD BASADA EN CUATRO PILARES</vt:lpstr>
      <vt:lpstr>Presentación de PowerPoint</vt:lpstr>
      <vt:lpstr>ESTUDIOS DEL FUTURO</vt:lpstr>
      <vt:lpstr>POR QUÉ ES NECESARIO INTERVENIR </vt:lpstr>
      <vt:lpstr>EL FUTURO TRAE NUEVAS TECNOLOGÍAS, NUEVOS CONSUMIDORES, NUEVOS RETOS.</vt:lpstr>
      <vt:lpstr>TENDENCIAS IDENTIFICADAS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2019-12-13T14:51:59Z</dcterms:created>
  <dcterms:modified xsi:type="dcterms:W3CDTF">2020-01-07T12:57:07Z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0x0101000A033B31DA58764B9C95249EE3674570</vt:lpwstr>
  </property>
</Properties>
</file>